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8" r:id="rId8"/>
    <p:sldId id="264" r:id="rId9"/>
    <p:sldId id="266" r:id="rId10"/>
    <p:sldId id="27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84" r:id="rId22"/>
    <p:sldId id="279" r:id="rId23"/>
    <p:sldId id="280" r:id="rId24"/>
    <p:sldId id="281" r:id="rId25"/>
    <p:sldId id="282" r:id="rId26"/>
    <p:sldId id="283" r:id="rId27"/>
    <p:sldId id="293" r:id="rId28"/>
    <p:sldId id="286" r:id="rId29"/>
    <p:sldId id="292" r:id="rId30"/>
    <p:sldId id="287" r:id="rId31"/>
    <p:sldId id="288" r:id="rId32"/>
    <p:sldId id="290" r:id="rId33"/>
    <p:sldId id="289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7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9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6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4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0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7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4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Harassment Update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1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6" y="5064983"/>
            <a:ext cx="3742844" cy="12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61950" y="838200"/>
            <a:ext cx="8229600" cy="1600200"/>
          </a:xfrm>
        </p:spPr>
        <p:txBody>
          <a:bodyPr/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Social Media: </a:t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latin typeface="Arial" pitchFamily="34" charset="0"/>
                <a:cs typeface="Arial" pitchFamily="34" charset="0"/>
              </a:rPr>
              <a:t>Strategy and Implementation</a:t>
            </a:r>
            <a:br>
              <a:rPr lang="en-US" sz="4400" dirty="0">
                <a:latin typeface="Arial" pitchFamily="34" charset="0"/>
                <a:cs typeface="Arial" pitchFamily="34" charset="0"/>
              </a:rPr>
            </a:br>
            <a:r>
              <a:rPr lang="en-US" sz="4400" i="1" dirty="0">
                <a:latin typeface="Arial" pitchFamily="34" charset="0"/>
                <a:cs typeface="Arial" pitchFamily="34" charset="0"/>
              </a:rPr>
              <a:t>Are you protected?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6"/>
          <p:cNvSpPr txBox="1">
            <a:spLocks/>
          </p:cNvSpPr>
          <p:nvPr/>
        </p:nvSpPr>
        <p:spPr>
          <a:xfrm>
            <a:off x="1524000" y="2547937"/>
            <a:ext cx="64008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Amy D.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Cubbage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Cynthia L. </a:t>
            </a:r>
            <a:r>
              <a:rPr lang="en-US" sz="3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Effinger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59960"/>
            <a:ext cx="2706077" cy="104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2" descr="http://www.globalrecruitingroundtable.com/wp-content/uploads/Employers-demand-Facebook-pass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7089"/>
            <a:ext cx="8411153" cy="659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4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1950" y="2057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Social Media for Employers:</a:t>
            </a:r>
          </a:p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PR &amp; Advertising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910013"/>
            <a:ext cx="40417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5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2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 &amp; Advertising Concerns 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58326"/>
            <a:ext cx="91280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Account for all forms of social media used by your company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Develop a clear, consistent message / marketing strategy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Designate a social media spokesperson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Develop a concise crisis management strategy utilizing social media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3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989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Top Things to Consider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8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Strategy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Executive support (top to bottom)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Staff support and capabilities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Measuring progress (downloads, comments, followers, etc.)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Be willing to experiment</a:t>
            </a:r>
          </a:p>
          <a:p>
            <a:endParaRPr lang="en-US" dirty="0"/>
          </a:p>
        </p:txBody>
      </p:sp>
      <p:pic>
        <p:nvPicPr>
          <p:cNvPr id="6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2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Top Things to Consider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522" y="12192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Be patient (no overnight results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Response time (social networking never stops)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Allocating enough resources and 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The disgruntled customer – do not underestimate him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your handout: Old Pro Restaurant Yelp Review </a:t>
            </a:r>
            <a:endParaRPr lang="en-US" sz="3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0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2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Top Things to Consider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536" y="1291019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Monitor! </a:t>
            </a:r>
            <a:endParaRPr lang="en-US" sz="6000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b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" y="2545164"/>
            <a:ext cx="2381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87" y="2867025"/>
            <a:ext cx="48577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83842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21" y="4545842"/>
            <a:ext cx="3562350" cy="83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6" y="4798655"/>
            <a:ext cx="2778931" cy="10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7961" y="1676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Ownership 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3910013"/>
            <a:ext cx="404177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Who “owns” your company’s social media accounts?</a:t>
            </a:r>
          </a:p>
          <a:p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They have a 2-fold value: content and connections / follower/ friends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Ownership 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6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Ownership 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1" y="160337"/>
            <a:ext cx="9118979" cy="590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Problems that arise with “ownership”: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on-compete clause violations (employees taking the accounts / contacts with them when they leave)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Contract breaches (social media terms &amp; conditions employee agreed to)</a:t>
            </a:r>
          </a:p>
          <a:p>
            <a:pPr marL="571500" indent="-57150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Conversion (refusal to turn over passwords)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72647" y="6192335"/>
            <a:ext cx="94392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your 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handout: </a:t>
            </a:r>
            <a:r>
              <a:rPr lang="en-US" sz="3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PhoneDog</a:t>
            </a:r>
            <a:r>
              <a:rPr lang="en-US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v. </a:t>
            </a:r>
            <a:r>
              <a:rPr lang="en-US" sz="3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Kravitz</a:t>
            </a:r>
            <a:endParaRPr lang="en-US" sz="36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Ownership 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376" y="1676400"/>
            <a:ext cx="8531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your handout: best practices </a:t>
            </a:r>
            <a:endParaRPr lang="en-US" sz="4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1.gstatic.com/images?q=tbn:ANd9GcSaTsgX-yD23xNeTcQzd96St4sJbkVspv8233fqZ-vnPCJgyhZ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48" y="2327212"/>
            <a:ext cx="4160861" cy="35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4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200" y="1484531"/>
            <a:ext cx="9220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Social Media –</a:t>
            </a:r>
          </a:p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 You Know Them?</a:t>
            </a:r>
          </a:p>
          <a:p>
            <a:pPr algn="ctr"/>
            <a:endParaRPr lang="en-US" sz="6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Amy D. Cubbage</a:t>
            </a:r>
          </a:p>
          <a:p>
            <a:pPr algn="ctr"/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6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021" y="16033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 Use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979" y="2095791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Cynthia L. Effinger</a:t>
            </a:r>
            <a:endParaRPr lang="en-US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static.andertoons.com/img/toons/cartoon61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88" y="2855615"/>
            <a:ext cx="5336512" cy="40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5021" y="16033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 Use</a:t>
            </a:r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099330"/>
            <a:ext cx="91189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How many of you have a social media policy at your business?</a:t>
            </a:r>
          </a:p>
          <a:p>
            <a:pPr marL="342900" indent="-342900">
              <a:buAutoNum type="arabi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How many of you have ever had to discipline an employee regarding social media?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31796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912" y="843293"/>
            <a:ext cx="88360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Employees on the Job: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Clear, comprehensive social media policy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Give consideration to your intellectual property – protect it</a:t>
            </a:r>
          </a:p>
          <a:p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Block sites if necessary for company security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&amp; efficiency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8669" y="931267"/>
            <a:ext cx="92452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Employees </a:t>
            </a:r>
            <a:r>
              <a:rPr lang="en-US" sz="3600" i="1" u="sng" dirty="0" smtClean="0">
                <a:latin typeface="Arial" pitchFamily="34" charset="0"/>
                <a:cs typeface="Arial" pitchFamily="34" charset="0"/>
              </a:rPr>
              <a:t>off</a:t>
            </a:r>
            <a:r>
              <a:rPr lang="en-US" sz="3600" u="sng" dirty="0" smtClean="0">
                <a:latin typeface="Arial" pitchFamily="34" charset="0"/>
                <a:cs typeface="Arial" pitchFamily="34" charset="0"/>
              </a:rPr>
              <a:t> the Job:</a:t>
            </a: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Address use off job, but proceed with caution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Address the use of: company name, intellectual property, confidentiality concerns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Enforce policy &amp; follow up on potential violations with legal means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533" y="1524000"/>
            <a:ext cx="91064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latin typeface="Arial" pitchFamily="34" charset="0"/>
                <a:cs typeface="Arial" pitchFamily="34" charset="0"/>
              </a:rPr>
              <a:t>Freedom of Speech concerns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dirty="0" smtClean="0">
                <a:latin typeface="Arial" pitchFamily="34" charset="0"/>
                <a:cs typeface="Arial" pitchFamily="34" charset="0"/>
              </a:rPr>
              <a:t>What is “speech”?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" y="3620238"/>
            <a:ext cx="307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9066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245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0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647619"/>
              </p:ext>
            </p:extLst>
          </p:nvPr>
        </p:nvGraphicFramePr>
        <p:xfrm>
          <a:off x="71532" y="1066801"/>
          <a:ext cx="8950894" cy="510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447"/>
                <a:gridCol w="4475447"/>
              </a:tblGrid>
              <a:tr h="14859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PUBLIC EMPLOYERS</a:t>
                      </a:r>
                    </a:p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(teachers, police, etc.)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PRIVATE EMPLOYERS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057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Protected by 1</a:t>
                      </a:r>
                      <a:r>
                        <a:rPr lang="en-US" sz="2000" baseline="30000" dirty="0" smtClean="0"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amendment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constitutional duty, but subject to NLRB &amp; state law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0571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Right to speak on matters of “public concern &amp; interest”, but balanced against employer’s right to avoid disruption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&amp; efficiency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NLRA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allows for employees to communicate in “concerted manner” w/ respect to “terms &amp; conditions” of employment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648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Speech made pursuant to official duties is not protected; not acting as a citizen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Can have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discussions for the employees’ “mutual aid”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1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Regulating Social Media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6526" y="2514600"/>
            <a:ext cx="8455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your handouts: real world examples and best practices </a:t>
            </a:r>
            <a:endParaRPr lang="en-US" sz="40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1752600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Defamation 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9575"/>
            <a:ext cx="83820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0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Defamation 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6" y="1372040"/>
            <a:ext cx="822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Defamation is a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false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statement, communicated to others, that causes injury to a person, group, or entity (such as a business). </a:t>
            </a:r>
          </a:p>
          <a:p>
            <a:pPr algn="just"/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000" i="1" u="sng" dirty="0" smtClean="0">
                <a:latin typeface="Arial" pitchFamily="34" charset="0"/>
                <a:cs typeface="Arial" pitchFamily="34" charset="0"/>
              </a:rPr>
              <a:t>Not: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the truth, a person’s opinion, or general reporting.</a:t>
            </a:r>
            <a:endParaRPr lang="en-US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4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Defamation 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510" y="1360667"/>
            <a:ext cx="9118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ow many of you have found negative statements about your business online?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2) What have you done about it?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8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Slide Title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5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Defamation 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0972" y="931267"/>
            <a:ext cx="7997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itchFamily="34" charset="0"/>
                <a:cs typeface="Arial" pitchFamily="34" charset="0"/>
              </a:rPr>
              <a:t>Kentucky is a defamation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per se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state, meaning injury to reputation is presumed in certain cases. 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5021" y="2819400"/>
            <a:ext cx="91064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attributing to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someone a criminal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offense;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loathsome disease;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conduct incompatible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with his business, trade, profession, or office;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serious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sexual misconduct.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Restatement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(Second) of Torts § 570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1977).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Defamation  </a:t>
            </a:r>
          </a:p>
        </p:txBody>
      </p:sp>
      <p:pic>
        <p:nvPicPr>
          <p:cNvPr id="13" name="Picture 12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489" y="5920683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949625"/>
              </p:ext>
            </p:extLst>
          </p:nvPr>
        </p:nvGraphicFramePr>
        <p:xfrm>
          <a:off x="128279" y="1397501"/>
          <a:ext cx="8871520" cy="3167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760"/>
                <a:gridCol w="4435760"/>
              </a:tblGrid>
              <a:tr h="1429842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Arial" pitchFamily="34" charset="0"/>
                          <a:cs typeface="Arial" pitchFamily="34" charset="0"/>
                        </a:rPr>
                        <a:t>PUBLIC FIGURE</a:t>
                      </a:r>
                    </a:p>
                    <a:p>
                      <a:r>
                        <a:rPr lang="en-US" sz="4000" dirty="0" smtClean="0">
                          <a:latin typeface="Arial" pitchFamily="34" charset="0"/>
                          <a:cs typeface="Arial" pitchFamily="34" charset="0"/>
                        </a:rPr>
                        <a:t>(politicians)</a:t>
                      </a:r>
                      <a:endParaRPr lang="en-US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Arial" pitchFamily="34" charset="0"/>
                          <a:cs typeface="Arial" pitchFamily="34" charset="0"/>
                        </a:rPr>
                        <a:t>PRIVATE FIGURE</a:t>
                      </a:r>
                      <a:endParaRPr lang="en-US" sz="4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56392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Actual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malice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Negligence</a:t>
                      </a:r>
                      <a:r>
                        <a:rPr lang="en-US" sz="3600" baseline="0" dirty="0" smtClean="0">
                          <a:latin typeface="Arial" pitchFamily="34" charset="0"/>
                          <a:cs typeface="Arial" pitchFamily="34" charset="0"/>
                        </a:rPr>
                        <a:t> &amp; disregard for the truth</a:t>
                      </a:r>
                      <a:endParaRPr lang="en-US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12510" y="7937"/>
            <a:ext cx="9118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Defamation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0721" y="1143000"/>
            <a:ext cx="853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Some social media sites are quick to pull defamatory content, others are not.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2343329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2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http://abovethelaw.com/wp-content/uploads/2013/05/amys-baking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937"/>
            <a:ext cx="6019800" cy="68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1000" y="7620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How to </a:t>
            </a:r>
            <a:r>
              <a:rPr lang="en-US" sz="3600" i="1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handle a social media crisis: 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441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See your handout: best practices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AutoShape 4" descr="data:image/jpeg;base64,/9j/4AAQSkZJRgABAQAAAQABAAD/2wCEAAkGBxQTEhUUEBQUFRUUFxcUFRUVFRUUFBUYFBYWFxYWFhYYHCggGBolHBUVIjEhJiorLi4uGB8zODMvNygtLisBCgoKDg0OGxAQGiwkHyQsLDEsLCwsLS8sMCw3LDEsLCwwLCwsLCwsLCw3LS00LCwsLywsNCwsLCwsLCwsLCwsLP/AABEIAGMB/gMBIgACEQEDEQH/xAAcAAEAAwADAQEAAAAAAAAAAAAABQYHAgMECAH/xABLEAACAQICBAgICwUIAgMAAAABAgADEQQSBQYhMQcTQVFhcYGRIlJyc6GxssEUIyQyMzRCYoKz0YOSosLDFhdDRFNUY+GT8BUl0v/EABoBAQACAwEAAAAAAAAAAAAAAAABBAIDBQb/xAAyEQACAQMCAwYEBQUAAAAAAAAAAQIDBBESIRMxQQVRYYGx8CMzccEUMoKh0SIkNFLh/9oADAMBAAIRAxEAPwDcYiIAiIgCIiAIiIAnFXB3EHqnKfNGka7Jia7U2ZCa1U3Rip21G5RIbwSfQGl9NCkcqAM/LzL1856JW8RpGq/znbqBsO4TK8JrNiUP0hfnFTw79bHwvTLlq/p9cSCCMlRRcre4I51PKPVK1XXz6G2OCZnl0hpNaC5iTc7FCmzE9H6z0yi6fxvGVmN/BTwV5rLvPabnumunHUzKTwifwvCJiUO5GXxXLMf3r3l/1V1tpY0EKDTqqLtTY32eMjfaHcRzbr4JVxni986OObxj2Ejfv3S2tjS9z6hVgdxGzf0TlMz4ED8ViR/yIe9T+k0yZoxEREAREQBERAEREAREQBERAEREAREQBERAEREAREQBERAEREAREQBERAEREAREQBERAEREAREQBERAEREAREQBERAEREAREQBERAE+a8Xg3q4ypSpjM716iKOcmow7B0z6UmNauYUJp+orclXEsv4w7D+F5jIlHn0pR0ZonKmKVsbiyAxpqbU6YO7MCQAOa+ZjvsBLZq9g6FbDLi62jqOFQrxqNTcGqKdrio2REKgrt3k2O6YRrDiHqYvEPUJLtWq5r8lnYZeoAAdQEtNLhRxa4D4EFp7KfECv4XGCnly2y7s+XZm7bXkaFjcnJsWkNBnLmw5DXHggkW2jYQw3ru/7kVo/VHCUGSlVX4ViXUuEY2QKpAZym4UwWUXa5JOwck7uCLEu+isOX25eMpqT4lOq6oOwADsmb6x624jBadxNdArFLYfI98po5KbBbjaNoDg855bkTXCGG0ZN7Fn1i07hMJiBhtJaKpU0YBkq0MlUFCSMwtTRhYg3A8IcxuLwuueqtOjTTFYJ+MwtW1jfNkzbVs3Kp3bdoOw75Tdcta62ka4q1gqBFyJTS5VBe52naxJ3nZuGyXPUiuX0Dj0qbUp1fi78hIpPYfjN+tjM2scjFMtXAivxWJP/ACIO5T+s0yZxwJfVq/nh+Wv6GaPM1yIZ5dI45aKhnBIJy+Da9yCeU9Ei21op8iP25R75z1t+hXyx7LSpTj317VpVdMHtgu0KEJwyzQMBiuNpq4Fs19h6CR7p6JHavfV6f4vaaSM6tGTlTjJ82l6FOaxJpd4iImwxEREAREQBERAEREAREQBERAERKDpetnrVDvGYgdQ2D1Spd3St4p4zk3UaPEeMl8VwdxBtOUrepv8Ai/g/mlkmy2rcamp4xn+TGrDRJxERE3msREQBERAEREAREQBKbrTrv8HqmjRph3W2dmJCgkAgADaxsRyiXKZnrnqpiGxD1qKGolQhvBIzKbAEEE3O0XuOeQyUezRHCKWqKuIpKqsQM6E+DfZcqd459s0CY/ojUzE1aiipTamlxnZ7Cw5bDeTbdNghZDE4PVUfOYDrIEpnCniytGkgJBdyxsbXCKQR3uJnmiV+Po+dp+2shsYN5iImRAiIgCIiAIiIAiIgCIiAIiIAiIgCZhrho6pS0kuMwqhnQoalO4UuMmU2J2XKG23mE0+UzWL6w/4fZE1VpNRyZwWWUbXTg8OMqNi9Glc1Xw6uHqHi3Dn5zLfYCTtINhckg7ZA6F4JsdVcfCVXDUwfDZnp1Hty5FpswJ8ogde6aNP0sTvJPbNKrvBnw0SVPFphkp4fCBRSoqEUm7Xt08vSeUkyna9aprpFxWw1SnTxmUB6TtlWuq7FZTvDDdy7AAbWBk9KFp3FcZWc7wDlXqXZ67ntlK1nWlcyTey9o31YwVNYW5HYPgt0izWq06dBBvq1atIqBykCmzE9WzrEsusWIoYfBJo3ANxihg+IrcjsDm3jYSWAOzYAoG3krjG+/b1xOq9+ZUNN4G6eWjX8te/Lt9c0OUbgjT5LVPPWI7qdP9TLzMkYkJrb9Cvlj2WlSlt1t+hXyx7LSpTznafz/JHTtfllnwOl6dHD0wfCaxOVd+1jvPJOh9aW5KajrJP6SARCTZQSeYC57hO2rhXUXZHUc5VgO8iY/jq+lKOySxsieBTzvzZYsJrOpNqqlfvA5h2jePTJ9GBAINwdoI3GZxLJqnjT4VIncMy9G3wh6Qe+XbG/nOfDqb55M017eKjqiWSeTH6Sp0R4Z2nco2sez3mctIYoUqbOeQbBzk7AO+UOvWZ2LObk7SZZvr3gYjH8zNVChxN3yLBV1p8Sn2s3uA98611pblpr+8R7pCYfDO5silj0Dd1nknfX0XWQXamwA3nYbddjsnKV5dyWpN4+m3oW+DRWz9Sx4PWOm5s4KHnO1e/k7RJkGZvLJqrpA3NJjyXTotvX398u2XaEpzUKnXkzRXtlFaollnRi8WlNc1RgB6T0Acs7alQKCx2AAknoG0yhaRxrVXLt+EeKOQS3e3f4eO27fI00KPEfgTlfWkfYpk9LG3oF50jWl/8ATXvMgqVIsbKCSeQC5nrbQ9cC5pt2WJ7gbzkK8u57xb8l/wALvBox2fqTuF1nQm1RSnSPCHby+iTdKoGAZSCDuI2gzOpL6t6QNOoEJ8BzbqY7iOvdLNp2lNzUKvXqaq1qsZgS2P1hFOoyZCcuy+YC9wDzdMqRPPJnTejapq1HCHJvzXXcFFza9+QyFlO+qVZTanyTeNsbZ/c3UIwUcx8MkpoXSooZ7qWzW3G1rX/WTGE1jDuqcWRmIF8w2X7JW8JgalS/Frmta+0C1723nokjo3RFZaqM1MgBgSbrsHfNtrWuUoxinpz3eO++DGrCk8t8/qXCQGntbcPhTlYl6niJYkeUTsXq39E565aXOGwzOnz2Ip0+hmvt7AGPZMZZiSSSSSbknaSTvJPKZ6BvBzUi+VeEtr+Bh1A+9UJPoWc8Pwlm/wAZh9nOtTb3FffKZgdEV6wvRpVHHjBTl6s26854jQmJT59CsBz8WxHeBaRlk4RrWr+stHF3FLOGUXZXWxAva9xcHvnh1l1wXCVRSNJnuge4YDezC1rfd9MgeCen4WIbmFNe81CfUJ4OFD64vmE/Mqyc7EY3JmlwkISB8HbaQPnjlNuaXuYDhfnp5S+sTfoi8hnVi62RHe18is1ufKCbeiUf+8tP9u374/SXLS/0Fbzb+yZg4iTwEjZNVtZhjOMy0ynF5N7Br583MPu+meTT2u1PDVmotSdiuU3BUDwgDy9ch+Cb/M/sf6sgeEL69V6qf5axnYY3LPheERXqIgw5Gd1S5qDZmYLe2Xbvlj1m02MJSFQoXu4SwNt4Y3v+GY9ob6xQ89S/MWalr/o2rXwypQQuwqqxAKjYFcE+ERziE3gYKBrdrF8MdGCFAikWJzbWNyd3QO6Q2DrZKiPa+R1a3PlYG3onZpDR9Sg+SspRrA2JB2HcbqSOSdFKmWYKouWIUDnJNgO+YmRof95af7dv3x+ktmgNKDE0FrBSgYsMpNyMrFd/ZMq/sdjf9u379L/9y/aCdsDo3NiVKtSFQlLgklqjZFuCRtzL3zJN9TFktprTlHCrmrPYn5qja7dS+/dKfiuErb8Vh9nO72P7qjZ3yj6Rxz16jVapuzHbzAcigcgHNGBwFWs2WjTdyN+UE26zuHbI1E4LnS4Snv4eHUj7tQg+lTLRoDW3D4o5VJSp/pvYE+SRsb19EyvH6ExFEZq1F0XxiLqOsi4HbPArEEEEgg3BBsQRuIPIYyxg3PSOLdHpBQpFRyhLEgi1OpUuLDbspkdsjcBrIXy5qYXwLv4V8rEgoo2bboyt+JZy1N0z8Kw4Z7GpTOR9m8gbGHNdT33k5xS8w7h1e4TIxOcREkCfkGfhMA/bz8vOtjOsvAPRmjNPIa8/PhEA9t5T9ZFtXbpCn0W90soxEgNZluyNzgr3G/vmmssxM4cyFiIlM3nn0lVK0qjLvCsR3b5nk0mrTDKVO5gQeoi0zirTKsVbepKnrBsZvoJbvqa6mdjjERLJrNg4K0tgb+NVc+yPdLhKlwXH5AvnKntS2zIxITW36FfLHstKlLZrefiV84PZaU/NPOdpr4/kjqWnyy7atUFFBWAF2uWPKbMQOzZJVhcWO0HeJHaufVqf4vaaSU7lskqMF4L0OfVf9b+pn+kaISq6jcGIHVyT1autbEJ05h/C36Tz6bb4+p5XuE56vH5TT629hp52EdNykv8Ab7nTlvSee77E1rhWstNeclv3Rb+aVeT2uTeHTH3T6T/1K8WmfaDbuJeXoRbLFNF61fwwSgnOwzk8+baPRaSU6cEPi08lfUJ3T0VGKhTUV0Ry5vMmyh6aw4p1nUbr3HUwvb0mdejauWrTbmYdxNj6CZ7dbNlf8C+tpDq+2eYrLh13jo/udan/AFU1nuLtrNWy0G+8Qvebn0Ayly1a4t8Unl/ytKjmlntN5r47kjVaL4Zb9UsMBTL8rGwPQv8A3f0SekXqz9WT8XttJSdm0io0IJdy/ko1nmo/qVDWrDhaoYbM4uesbD7pChrbRvG6WLXT/C/H/JKzmnAvoabiSXvbJ0rd5po0HFVM2HZvGpE96XlCvLpRb5F+wPoSUbNLPaT1aH4Gq0WNS8S1am/4v4P5pZJWdSz9L+D+eWadPs//AB4+fqypc/NfvoUfhWB4mjzcYb9eQ298zSbbrPogYrDtSuA2xkJ3B13X6DtB6CZi+Lwz0nKVVKOuwqd4/UdO4yzI1I2TVLSFGrhqYokeAiqyfaQgAG4677eWTU+fqVYqQyMVYbmUlWHURtEtGiNfMRSIFUisnM2x7dDjf2gyVIjBqy0lBJAALWzEAAm2655d5mXcKH1xfMJ+ZVmiaE0zSxVPjKJ6GU7GQ8zD/wBEzvhRPyxfMJ+ZViXIIquF+enlL6xN+mA4U+GnlL6xN+iIZ5NL/QVvNv7JmDibxpf6Ct5t/ZMwYGRIlGhcE3+Z/Y/1ZA8IX16r1U/y1k9wTf5n9j/VkDwhH5fV6qf5ax0HUiNDfWKHnqX5izd5g+hj8ooeepfmLN4kxIZk3CV9dPm09bSA0T9PR87T9tZP8JZ+W/s09bSv6JPx9HztP21mL5km8yj8KmLtRpUx9tyx6RTG7vcHsl4mb8LDfGYcfdqHvKfpM3yIRRJtGpuj1o4SkALF1FRzylnAO3qBA7Ji95LprRiwABiHAAAA8HYBu5Jgnglo2mrTDKVYAqwIIO0EHYQRMM0zg+Jr1aQ3I7KOfLfwb9lp6/7V4z/cP/D+kjMViWqOXqMWZtrMd55PdJbyEi5cFeJtXq0+R6YftpsB/UM0yZPwZH5b+yf1pNYmUeRDEREkgGcGnOcTAOl556hnqcTy1RAPHVqTx1MTad+IkRi2kEnq+HzrxeIDpblG0SFrVbTznGkSGsrAWx74nRhsSG653yjKLTwywnkSpa2YHK4qj5r7G6GA94HoMts6sVh1qIUcXDC36EdMmEtLyRJZRnMT16S0e1F8rbvstyMP16J5JcTyaTWOCStfC1F8Wse5kQ+u8vEzDggxdqlekftKlQDyCVb21mnzJGJA65H4hfOD2WlMzS466n4hfOD2XlJzTgdor4/kjq2a+GaHq19Wp/i9tpJyK1X+q0/xe20lZ2rf5UfovQ51X88vqzPdOn5RV8r3Cc9XD8ppdbew06NPn5RV8r3CdmrJ+VUutvYacBL+5/V9zqtfB/T9iV11Hh0zzqw7iP1lbvLfrrh70lcfYax6n2esLKZmmV/DFd+OPQxtXmkjTdHNelTPOinvUT0SA1V0orUlpswDpsAJtmXkI59mzsk1iMQqKWdgoHKTad2jUjKmpZ6HMqQcZuJTdbX+UdSKPWffIentIHOQO8zs0pjONqvU5GOzqAsPQBO3QVHjMRTXmYMepPC91u2eeqfFrPHV/c60Vop79EWbXQfEoeaoPSrSnZpfdZsPnwz23qA4/Cbn0Xme5pZ7ShitnvRqs3mnjxNA1Wa+GToLj+Nj75LSo6n6UVQ1JyFucyEmwN9hW/Ps9JlsdwBckAc5Nh3zq2lRSoxx0WCjcQcajKvru+2kPLPsSr5pJay6RFatdDdVGUHn5SR3+iRlFCzBV3sQo6ybCcO7kqlaTj76HToR000mX6ktsF+w/pyhZppGMpfEOq/6bKP3SBMyDSz2jHGheBos3nU/Et2o5+l/B/PLTKZqXjFVqiOQC4Urc2vlzXHXtEuOcXtcX5r7ZfsGuBFfX1Kt0mqr99DlI/S+haGJW1emGtubc6+Sw2jqnHWHTCYSg1eoGZVKAhbZjndV2X2bM1+yePRmuOCrgZMRTBP2ah4tuqz2v2Xl0rFV0vwakXOEq3+5V2HsdR6x2yg4yi9J2p1VKOpsyneP1HTyzfamPpKuZqlMKNuYuoHfeYpwhaZpYnGF6BDIqLTzDc5UsSw5x4Vr9HNMWiUz28HelDSxtNQfBrXpsOQ7CUPWGA7zPZwrvbGp5hPzKsr2oqF9IYYDx83Yisx9mWPhjoFcRRqcj0inbTct/UjGwKhhKnxieUvtCfRE+ZhV5jY8h5pt2gtfcJWpqatVKNSwzpUOQBuXKx2MOb02koMn9MfV63mqnsGfPwqTU9dNecMuHqUsPVWrUqqaY4s5lUOLFi42bATYDbe0yDjJDCNS4H2ucV+x/rSv8I720hV6qf5ayx8DVA8ViKnIzqg/ZqSfzJU+E17aRrdVP8tYxsOpH6EqfKaHnqX5iz6AnzpoKp8qw/n6P5iz6LkoMx/hQe2OPmk9bSu6IqfKKPnaftrJzha2Y8dNFCP3qg90qeBxeSpTc7Qjo5A3nKwNvRIwSfSUzbhfSxwzclqq/lke+X/B6RpVUFSlURkIuGDC3bzHoMrHCfgeOwJqJt4lhWBG26WIYg82Vs34ZLMTI+MmraB1MwdbDUapRiXpozWqOBmKjNsvz3mO8ZL/AMH2vNPDp8HxRIpgk06gBYLmNyrAbbXJII5zISMi4/2AwXiP/wCR/wBY/sBgvEf/AMj/AKyTp6z4NhcYrD9tamD3Ezy4zXXA0xdsTTbopnjT/BeThEHdobVbDYaoalBWDFSly7NsJBOwn7ok1IrV3T1PGUjVohgoc0/CABuoBvYE7PCElZJAiIgCIiAcGE89RZ65wZIBFYilIrF4aWR6E8tXCSCSmYrCyGxWHIl/raOvySPr6IvyQDP2qspuLgiTGjdMLU8FrK/obq6eiSmK1fvySFxmqrfZmE4KXMlSaJmJB0KOMo7LcYvM2/sbf65IUMcT8+lUQ+TmHev6StKlJG1TTO7F4VKilaguD3g84PIZVNI6u1Euafxi9Hzx1jl7O6XBXB3T9vIjOUSWkypakY/4PjqRbYGPFPfZsqbBfms2U9k3KVDV/D0qjMlanTqXAIDor/N32zDp9Et8t05alk0yWGV3Xg/EL5xfZeUbNNUxeESqMtRQwBvY8+0X9Jnk/wDgcP8A6Kd0oXVlKrU1JouW91GnDS0deqv1Wl+L22ktOvD0FRQqAKo3Abhc3987Jfpx0wUe5Ipzlqk33szXWE/Kavle4Ts1XPyql1t7DS71tDUHYs9JSx2kkbTP3D6IoIwZKaqw3EDaLi3qM5qsJ8XXlc8/vkvO8hw9OHyx+x6cVh1qIyPtVhY9vN0zONLaNeg+Vxs+y/2WHuPRNMnCrSVgVcBgd4IBB7DLdzaxrLuaK9C4dJ+BlF4mg1tV8M23IV8lmA7r2nWuqWH5Q563PunNfZtXw9+Re/G0/Eoa3JAG0nYANpJ6BL1qroY0VL1Bao4tbxV326zy9QkngtF0aX0VNVPPvb947Z7JctbFUpapPLKte74i0xWEfhEz7WHQrUGLKCaRPgnxb/Zbm6DyzQp+EX2GWLi3jWjh8+jNNCs6TyjJc0TRcTq3hnNzTCn7hKjuBt6J5xqjh+Z/3zOW+zauea9+R0FfU/EoWaW7VLQjBhWqi1vo1O/b9ojk2bu/mk5gtCUKRulNbjcTdiOote3ZJGWrew0S1TecFevealpghM109oxqFQi3gMSUPIRzdY3TSp116CupV1DKd4YAj0yzdWyrRx1XI0W9d0pZ6GUXkxqg9sUnSGH8JPulpfVbDE3yEdTvb1z1YHQlCkc1OmAw3MSWIuLbCxNtnNKFLs+pCopNrZ++hcqXlOUGknuVbhiqlcAAASGrIGIBIUAO12PILqo28pExTPPqNhfYdoMrukNRMBWN3wyKd96Zalt5yKZAPbOwc0+fbjmn7xk3D+6/AeJV6uNeTGh9UcHhiGoUEDDc7XqOOpnJK9kDJVeCrVR6N8ViVKu65aSMLMqmxZmHITYWG8C/PstGueroxuGNK4Wopz0mO4OARY/dIJB678knogg+ZdJ4Krh6hpV0am45G5RzqdzDpGyeXPPprSGjaVdclemlReZ1DAHnF9x6ZXK3Bto5jfiSvk1aoHdmsIJyYRnkjoLRFbF1RSw6Fj9ptyIPGduQek8l5tGG4OdHIb8RmI8epVYdqlrHulkweDp0lCUUSmg3KihVHYIGTy6vaITCYenQp7Qg2tuLMTdmPWSerdMY4U2/+yreTS/LWbxIjSGrGErualbD03drXZhcmwsPQIIMB0A/yrD+fo/mrPpWQVHU7AqysuFpBlIZSF2gqbgjpBAk7AKDwsauPXpJXoKWqULhlAuzU22kgcpUi9uYt1TGRUn1JK/pbUvBYhi9Wguc7SyFqbE87FCMx67wSfPRI5p9FankPo/C5gCDh6SkHaDamFIPdI2hwb6OU34gt5VWqR3ZrHtlowuGSmipTVURRZVUAKoHIAN0AxHXnUmrg3apRVnwxuQwuTS+6/LlHI3ft307jJ9SSv6S1KwNck1MMmY7SyZqRJ5yaZFz1wMnz3njPNy/ux0f/p1Orjan6z3YHUTR9I3XDIx/5C1X0VCRAyVvgTrk0MQtjYVVYGxsSyBTY7ifAHomkTjTQKAFAAGwACwHUJyggREQBERAEREARaIgH5lE4GmOaIgHE0V5p+fB15hEQD8+Cp4on78ETxR3REA/RhU8Ve6cuIXxV7hEQDmFA3CfsRAEREAREQBERAEREAREQBERAEREAREQBERAEREAREQBERAER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" descr="data:image/jpeg;base64,/9j/4AAQSkZJRgABAQAAAQABAAD/2wCEAAkGBhQSERQUEhIVFRQUFR4XFRgYGBcfHhobFhgfIBogGBgYHyYgGxwjGhwXHy8gJCcpLC4tGB8yNTAqNSYrLCkBCQoKDgwOGg8PGjElHyQrLTU1KzE1LC0uLzQtKi81MjY1LjA2KSwsKiwvLiksKiotLCwpLCotLy0pLy0pKS8pNP/AABEIAFABOAMBIgACEQEDEQH/xAAbAAACAwEBAQAAAAAAAAAAAAAABQMEBgcCAf/EAE4QAAIABAMDCAUHCQUGBwAAAAECAAMEEQUSIQYxQQcTIlFhcYGRMlKhsdEUF0JTkpPBVFVicoKistLwFRYjZOEkNWPC4vEzNENFZXOD/8QAGwEAAgMBAQEAAAAAAAAAAAAAAAQBAgMFBgf/xAA3EQABAwICBggFBAIDAAAAAAABAAIDBBESITFBUWFx8AUTIoGRodHSFBUyorEjUsHhBvEkQmL/2gAMAwEAAhEDEQA/AO4wQQQIRBBBAhEEEECEQQQQIRBBBAhEEEECEQQQQIRBBBAhEEEECERVxPEkkSmmTDZVHn1Adpi1GM5TpgNOi51uJgJW4uRlIvbvMbU8YkkDDrS9VKYYXPGkBLf7119YxFLLyIDvABt3u2l+wCJJlNi8sZs5e3AFD7LRSwKueYiJLJPMqDlA9UtMvYb+kktb8c0bZa2XRUsoT3tlQLrqSwGtus746UzuqOBjBwtcrj07TO3G+R2jTew8Er2S2zNQ5kzkCTVGlrjNbeCp9Ej+t0ayOa7PT/lmKGeoCKt2sSLkZco7yd8dKhOsjax4wi1wMthXQ6PlfLES43sSAdo2ogitXYlKkgGbMVATYFiBc+MTSZ6uoZGDKRcEG4PcYSuL2XSwm17ZL3BBHl3A3kDhr27olVXqCImqlDFSwDBcxF9y9fdHuVNDAMpuCLg9YMRdTYr1BBFSuxWVJy87NRM18uYgXtvtfvHnASALlDWlxsArcEfFYEXBuDuMfYlQiCI5E9XUMjBlYXBG490e2YAEk2A1JMF1NtS+wRElSpYqGBZQCwB1Aa+UnvsfKPnytMxXOuZbXFxpm9HzsbRFwixU0EEESoRBBHkseqBCDfhaPBz8Mvtjw9/qr/ZiF5X+XU/Yi4CzJ5z9FMec4ZP3o8HnuHNfvRWam/yks/d/CIWoR+Qyj4y/5Y0DRzb1WZceb+iuE1H/AAfN48k1P/A83+ELnwsH/wBukH9qX/LEL4QPzZI+2n8kXDW7vL1WRe8aj93tTMzKr/L+bx4M+q66XzmQpbCv/ipH3ifyRG2Fn80yfvV/kjQMbu+33LLrXbD93tTZqqq9ak+08RtXVfrUf23hScMP5nlfer/JEbYcfzNL+9X+WLiNu77fcqGZ+/wf7U2bEqv1qP7bRE2K1nrUX3hhUcOb8yp98vwiNsNb8zJ96I0EbN32+5ZmWT/14O9qaHF631qL7yPBxmt9ei+8/wBYVNhb/mdfvYibC3/NA+8MXEcewfb7lkZZdrvu9qbnGq76yi+8HxiKZj1cASZtFYfpj4wnfDH44Vb/APR/jCijw75bOWXTyVlC3S1ZgBxYlvdGzYYyCSBYa7D+CUvJUSghoxXOgXcPy0JrL2yrqk81Ktmb1F1A46k6DthvhfJoCc9VNLMdSq9fHM51PhbvhtNnU2FSAALs24aZphHEngPYLxjMfx6fOF57mWrDoyU0JH6R+N+6MDNchsPYB0ZZu4Dd4DWQpkbHCL1JL3jVfIc8hbujSho75GlSyRYnML27Te8T1CUlYArGXNtewzC4vvtY3jk1FhvOhiCEC+NzaKAjcdH4jixnFzzpWfzbCMPVDDs59F0PGOTa3TpHKsNQjHiN2V94PffvES7J7ZOZnyarFpgOVWOhJ9Vh19R4wt2Q26dWWVUtmQ6K53qeGY8R28Ia8ouz4eV8oQWeX6dvpL8V+MZODsXUVGd9DkywswGppMrfU3bzqsve0eIn5UebmhJkiQebXJnLvO4KoI1ARdeGaIpOYMKeWzS2kmVLly1ZtBYNNmMfprYlRfS6kbzENPymIlPLzI0ydazDcLjiWPXv0Bit85c8jMtMuXr6Z9oFo5fyqcuJ386+Ge5dz57StaG7uP8AHHLeQrtPjLzLThOKXRzNLZskpnIElGTcGXUsd4tc74+ySJxpZU1pi85NeZ/4rkPzIAGRjY2LEOOrKbRLg3KTKmsFnJzRO5r3XxNgR/WsIKjlHqBMfIUKZzlBX6N9NQeqIb0TO4lrvPXzZD+nqVjQ5o03tbSMjuGi/lltWox+TnqWIuyyqVmmoB6d2vLU9hKsSOIheK9shYT3KTFlS2m5jl5yY13MvguVNNNLkDfGswjFEqJSzU3MNR1HiD3RchR9OcRubFPx1bSwWFxlzo57gsrSTplTMUc5MVJhmTmsxBEsWlylHEBuk54giJJ9HMqaifkmKiKgpySmY6jNMyagDQqLkHUdkN8ZxuVSy881reqo3seoCMTL5Sqhr5KZSB1ZzbqvaGYaCSVtxo26EnP0rDA+xyNshptnw7uCYJV5Fks010kznYL0jZZUsAIq2+m9lPX6Vogm187IZLvMSYJKGUuY5meodgudhqRLAUG+nS1iH5w6r8kH2ZkfDylT11elUD9tfaQYt8pnOvnx71T59SjMjyO3hsyO3imEjECrGXKZiJcxugLjLLpEtbTcXmW7wYgnTUnSZeaomMKhpcqabkSyWOZgnV0QZdhxIvcxBUcpzswEmQCCNzXJvxtl3iIpvKXULo1OgJ3A5x74n5RORY8+fFR8/pQbi/HkcEzl1c4zZPNs9qjn8hJJConNqjHrst3seLmI5bCbMkBpj2YTZ6dNgSqZVld/R6R6rnrjU4rXmTTvNIBKJe3Am3uvGCqNvJ85LGlDId+XnLG28EqdR1iMYuj5ZQS03493PemJuloIHBrxY2OjM692q48N62OyxmPJSbNLXeWgVW6gNWP6TE37gIIobHbVzKxpgaWirLUejfexNt/YDBF3QugPVu0hZNqWVI61mgq1thtL8klAqAZkwkIDuFt5PdcecZKmo8VnqJgmOAwuLuFuO4Q45TMJeZKlzUFxKzZx2NbXwy+2K2GcpstZSLMlPmVQpy5SDYWvqRbujqwNIgDomhxvnfUuHUva6pcyd5a0AWtlfaqv9h4r9a33saHB6mbR0sx65ySHJHSzEggWA7b30iCl5S6ZmAZZiA/SYLbxykmE3KdXZmkIpumUuLHQljYHyB8zBhlmeIpGhoO7YguhgjdPC8uI1E30qE7SV9c5FMpRBvCW0v6ztx7rd0E+oxSkGdyzIN97OvjxEdBwvDlkSkloLBR5niT2kxaZbix1B3xiaxgNmxjD5+KYFBI5uJ8rsfHLwSTZfalKxDplmL6a9/EdYhdtdtv8mPNSQGm/SJ3JfdpxPZGcdRQ4p0PQv6P6Ljd4H3RLyeUQn1M2dN6TJZtfXcnX2Hzjf4aJhM2ltgQOKWFZPIBTg2fcgnhrX2XS4tNGfNMXiAWVf3fjDHZraKtFQKeolFzvJIAKj1rjRhG5j5aFXVYeC0sH4snWUJY4ObI7fc3usDydYrOmzpomzXcCXcBiTbpCN8zW1O4Rzfkv/wDMTv8A6/8AmEP+UHHOZp+bU9Odde5R6R9oHj2RrVQ46rA0abLGhn6ui6150X/K8bM7Y/KKqdLPoHWT3LofMWbzjWxxudhU6jWmqQbF+kND0SNQD+sv4x1vDa9Z0pJibnW/d1jwilbA1hD4/pOXeFfo6pfIDHL9Qz7jmsVsvis18SnS3muyAzLKSbCz6adkb6Ob7I/71n983+OOkRWuAEgtsCv0a4uiNz/2KyfKJjfMyBKU9OdcHsUel53A84k2ew9MPommzB0yueZ1/or4Xt3kwjxtflOLy5R1WWVBHYozHwOgi9ymVZKyJC/+q5J/ZsF9rX8I3DAGRw6L9o8P9JV0vblqTnh7LeOvzSFJzTC9bUam3+GvAAbrfh5xmJ88uxZjck3MazaVMtNlXcCo8B/raEWBUYdyW1Ci9u07oU/x2cVjJa52lzsIH7Wt0AeNztK4lWDjEfed5KuUYyUjHi1z56e6EMbm0Y3EEAmuF3BtI9LG65KXmbYBQR2LZyo+U0CZtc0so3hdY47HXNhpfN0EstoOk3gWJ90I9Jj9Np13XT6FJ61w1W/lUqPAqTDpYeoZWmH6TC9z1Iv4x5XlPp81ubmgddl92aMDjeMPUzmmvx9EeqvARQizaEPGKYkuPkqP6UMZwU4AaPNdZxnAJGISeclZc5F0mDiepvdruhHsXsys6kqFmqQXmZQbaqZY0I7QzMIk5KpzZahb9EFCO9swPmAPKNTPqFpKeZMtcBmcgcSzXNu3WOfI+SEup2m+Yt+fRdaGOKoDapzbZOv+PVYPZ/EXw2qaTP0lsQG6h6rjs6/9I2e0m1sukXg8xhdUB9rHgPfEG0WCS8Qp1eURnAzSm6771PYfYYTbNbDiWOfrSOiLhGOi24ueOnCLOdDL+rJk4ZFu0qjG1EF4Yc2nMOOoa/6VbBtm52ITPlFWxEs+iNxYdSj6K9vH2xrsGlKjVDgBUDhFsNAkpR7mLxYwrGEny2mICJasQGP0gu8gcBe48IWIr/2axRSZk2Wz5RvzTiSf4oxkkfIS12QuBbZzZMwwxwgObmbEk6zzfJLfnSk/Uzf3fjDDBdt5FU/NZGVmGgcCzdY0J4Rzr+61V+TzPKNPsRsdOScJ85SgS+VTvJItu4CxhyempWRkg58VzqarrZJWtc3K+eVsk1otmUk4nnlgBDKLhfVNwpt2awox7/HxeVLvohQH9npn2Rr8LrVnT57oQVl5ZQI4lbs9j1dJR+zGcxTk4edOmTTUAZ2LW5s6A7hfNwFhGEMoEhMrrHDZNVEBMQEDbgvuRkNHqmHKNV5KMrxmOq+Wp9gjxS/7PhF9x5knxmf94UfNU35Sv3Z/mhnyiThKoklD6TKvggv+A84kCMhkMbr9q5ysocZQZKiVuGzbDMHnNeeTCjy08yZbWZMt4INPaWgh1shSc3RyVtYlMx721/GCEql+OVzt66NHH1cDG7k4hZN2apmN2p5ZJ/RELNstmZlWZXNuq83mvcnXNltu7jGc+bSp+uTzf4RrDGzDi63CdmaXqJZcZaIcQGu49E32z2cpZdK7rLSW6+gV0uertvGOn0EyZQy51iVlO0s9imxB7gxYeUPZPJhNLDnJ6heNgxPhe0bujwuXKkiSqjmwLWOt7779d4b+JbA0BrsZvdJfBPqXuc9mAWtxN0u2Y2nl1UtekBNAs6nffrHWDvhliGJS5CF5rhVHXx7hxMY7FuTFWYtTzAgP0GBIHcw1t2WirTclrlv8WeoHHKCT7bW9sYGKlccQfYbLZpgT1rBgMVztvl4KtgatX4i04raWpzEdQtZR3nf4GPGAVhw2teVO9BuiWtwvdW7vjHRcLwmXTyxLlLZRv6yesniYq7QbNSqtQJlwy+i43j4jsi/xjHOLHDsEW4W1qny+RjBI0/qAk7jfSEykz1dQyMGU7iDcRWTGpLTeZExTMtfKD/WvZGEmcl04Hoz0I6yGHmBf3w62e5PZchxMmvzjqbqALKpHHrJ/q0Yuhp2gnrL7BZMMqKt7gDFbaSef5SPkxNqidf6v/mEJNoseFRVGaRmlqQFW5F0U+zNqfGNRh+wtTJWcFmS7zUyXu2gJBPDq0h3slsoKSW2fK8xzqQNABuAv3k+PZDz6mFkjpQbnIAflcxlHUSQsgIwgXJPfksbjO3vymS0pqdQDuIc9EjcQLQx5M8bsXp2Oh6cvv+kPcfON/wDJ19VfIRk8a2LmNVLUUzpLIsxBv6S93Ajf4xg2ogkYYsOEHffNMupamKVs+LGRlawGST7Jf72n/rTf446RHO63k6nzJsyYJktc7s1rtpmJNr27Yi+bSp+uTzf4RM7YZiHdZbIalFM+pp2lgivmTe4GlWcPNsbm343t9gW9kHKSclRSzDuF/wB1lJ98JarDJuG1MiZMIfXNdb6gaMNeNj7RG82rwYVlN/hkFh05Z69N3iPwi0uBskbibtLbX8lkxr5YJorWeHXtxzSCupRNlsh+kND7jGNlPMpZhDLruIO4jsMO8DxsW5qb0XXognTdwN9xEPHlhhqAR2i8fPqPpCq/xqZ9LOzEwm41X3g56Ra4/BS7421QD2mxCzEraW7Ac2bHqNz4C2se6rCpc4Z5RAPZuPeOBjRLJRNQqr22A9sI8Rq1eYFplLz2Nrpu8eDfh1x6foz/ACY9IVHVxQODf3XuBx0ADvvuWElPgb23X3eiSUWETJs9ZAHTLWPYOJPYBrHaZdCqyhKGihMg7rWhBgGBpQynn1DgzGF5jeqPVX+tYyZ23n/KWqVQmVohU3y5dSoLDQNvN+2O5PjrHfp6G69pT9MI+j2Xl+p2rYOdP9LPYphj08xpcwWZfIjgR1gx5oKB5zhJSlmPAe89Q7Y6XL26opyjnRY+q6Xt3GxEVqzlCpZK2ppeYngFyL46X8hDIqpyMPVm/kk3UNKDi64YdmvnuVulkJhdHa4aa50HrzGFgB2DSIuUOfzdEsu9y7Kt/wBUXJ9ntjGyscafWyptU9lVw242UDUWHaQIY7eY5Lq3kJIbOBfgR0nIAGvd7YXbTOEzC/M6SdW5NOrGOp5BHkMmga95XnZXaB6F+bqAwkzFDjja40K9h4iKW0+1kyruACklTovWeGc9ehNo6JjWykqplS5bXUy7BWG8AWuPECMbyh0ySRT08oBUVWYjtYgXPWdDr2xanmhllDg3tHwFtfEqtVTzwQFmPsC3E31cBzu0dFJMnCgq6O8qw/Wm6D2tFvaXaEUEqXlTPc5Aua2irvvY9g8YW1+1tIVkS1m3RZiltG0WWCRw9YKIz+3GMJWTZCSGzAXXcR0pjAce4QvFA6SQdY02JJKbmqWxRHqnC4DQNBV351j+TD73/ohfjG3dTPlkInNS9zFbnfwL8I6fLkKoAAFgLDwjEcqdXaXIl+szOf2QAP4j5RNNJC+UNbH5kqtZFURwOe+a42WA81e2a/2fCzM3HI8y/ffL+EZvBf7RqkLyp7ZVbKbvbWwPV2iGGO7TU/8AZ4kSZl3yqlgDuFs34xodhKTJRS+t7v8AaOnstEucYmOlc3Mu1hQ1rZpWQtd2WszsdayuC1lZ/aCU82e5ytdwGuLBb/CJuU2YXnU8pd9jbvmMAPd7YpbM45JWun1E58obNk0J9JtN36MTiqWsxeWydJFIIPYgvf7UMFpbNjLbBrdmV7JUPa+nMYdcvfbTc2v/AEujyZQVVUblAA8BBHuCOAvUIggggQiCCCBCIIIIEIggggQiCCCBCIIIIEIggggQiCCCBCVbS4EtXIMs6MOkjdTD8DuMZDZbalqRjS1YKhTZWP0ew9a9R4e7okKsd2ak1a2mCzD0XG8fEdhhuGZoaYpRdp8QkKineXiaE2cPAjYVVxrZOnrBn3MRpMS2vfwaM6OTioTSXVgL+2vsBIiP+51dSkmlnZh1A5b96NdbxKMUxddDJv25VPtBhsNdhwska5uw2/BXPk6p7rzQuDt3qFLJ5NWcj5RVMwHBQfYzE28obTKmiw1CFADW9Eau3efjpCFqHFqjR2Mtf1lX+DWL2D8mktDmqH50+qBZfE729kQ7CBaWQW/a3+slaJpB/wCNDY/udySkxNTi836uQh7Sq+7O9vLsvHQcPwiXJlCUijIBqDY5ust1kxakyVRQqgKo0AAsBHuFJqgyWa0WaNAXQpqQREvecTjpPOgJDU7D0bm5kgfqlh7AYnodk6WUbpJW43Fukf3obwRkZ5CLFxtxWwpoQcQYL8AkVZsVSzXaY6EsxuTnb8DHmn2FpEdXWWcysGHTbeDcaX64fwRPxEtrYj4qPhYL4sAvwCIUYrsrT1D55qFmtb0mGg7AYbwRm17mG7TZavjbILPFxvWc+b6j+qP23+MS0uw9JLdXWWcyEMvSY6jdoTD6CNTUSnLEfFYikgBuGDwCIVYvs1IqWVpyliosOkw0v2GGsEZNe5hu02K2exrxhcLhZz5vqP6o/bf4w9k0ipLEtRZQuUDstbfE0EWfK9/1OJVI4I4/oaBwCznzfUf1R+2/xi3heydPTzOclIQ1iLlmOh7CYcQRYzyuFi4+Kq2lhabtYAeARBBBGKY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25021" y="1603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MQERQUEhQVFRQWGBwYGBgYGBgYGBkUFx0VGhgaHhccGyceGhsjHBcYHy8gIygqLSwsGB8xNTAqNScuLCkBCQoKBQUFDQUFDSkYEhgpKSkpKSkpKSkpKSkpKSkpKSkpKSkpKSkpKSkpKSkpKSkpKSkpKSkpKSkpKSkpKSkpKf/AABEIAMIBAwMBIgACEQEDEQH/xAAbAAACAwEBAQAAAAAAAAAAAAAABgQFBwMCAf/EAFIQAAIBAwIDBQQECAcOBQUAAAECAwAEEQUSBiExBxMiQVEyYXGBFCORoRVCUnKSscHwM0RigqLR4RYXJDRDU1Rjc5OywtLxCDWDs+IlRVWElP/EABQBAQAAAAAAAAAAAAAAAAAAAAD/xAAUEQEAAAAAAAAAAAAAAAAAAAAA/9oADAMBAAIRAxEAPwDSri5nTUMuzpbgAAs0awFSpyOfiMhf5gL6dYzajqQGRGHG7cNuzHdgNkeZY5dcAEZMZ5gdb/WtBhvE2TxpIoOQHUMAfXBHI+8Uoydi9jz7sSwk/wCZmkT7iSPuoLHSNS1FjEJYJMM31jFYEKKD02d8cggjmCxADjmdpr1NqOoB5VEJ2FjsYbSwVmVYzjAXA2sWBywEinyIqmbsi2jKalqSY6YuTgf0aqOGeG7i9Fx3Orain0ed7dt7K+Xjxlh4vZO7zoGUX+psylVfYsTNkxIpkZRJjdETuVidg2h1zjOFB8PuLU9TVUcxM+Uk3oyRoUfLFXO2Q95gbVCKQT4jk5GIi8HammNurzn863hb9ea9/gfWUPLUo390lpGPvRgaC10u/vd6LJGxjLDDsio+PGTvVWKgEDA28xhdwy5wz0hPca9GeR06Vfes8Z+4kV0j4n1dOT6dBJ747tU+50oHmik0cdXSH63S7oD/AFUlvP8AcJAa+f31rRP4eO8t8de9tZRj5qGFA50UtWHaTpk+Al7Bk9AziM/Y+DTBb3SSDKMrj1Uhh9ooOtFFFAUUUUBRRRQFFFFAUUUUBRRXOe4WNSzsqqOpYgAfM8qBYvrvUe8kEaDZv2ISq9CVw555KASD3/Uv6jPq01C/+sMkRwI22LhcmXCsoyDjH1mzPTMLk9Rm3t+JLSRgqXMDseQVZY2JPwDZqyoE06lqOwB42RlPNkjE24L3anK+HJL5Ph2go2QVKmo02oaqBKwjcEuFVAkT7VIkJZeaZC4QZJbOeQJPJ6r7QKV019H7DTOXbcCY4TtwsZVCAVWNCzOGYknEeAckGvEWrah4j3LEEMSpjVWRugEfjO8KWUkvgttcr5KHCigVFvr4QyLKkm4SnEsSIWaPJOUhYkKASqDcSSuW6ivBv9RcyFI2XngK6RgLgnAVg5Lkr7THlkjb5im6ig4WLOY0Mgw+0bh/Kx4vlnNFd6KAooooPEwyp+FZ92Z/V3+swfk3Kyge6YMR9wFaG1Z9oC91xHfoP8tawy/NNqftoNCooooPhWvDQKfKulFAjdotx9GNhIpIH0yNH98UyyI36wfkKcBZgDkSKTu11P8AA4m9Lq2I/wB5j9tPVBV3nD0MwxLHFIP9ZGj/APEDVFcdlWnudy26xN+VCzwkH3d2wA+ynGigSR2f3EWfo2qXsfoJGS4UfKRc4+dSE07WIhyvLOf1723eI/bHJj7qbq43Xsmg46TJM0YM4iEmefdFmT+kAflUylngzVXle+jc5MF06L/smVHQfLcR8hTNQFFFFAUUUUBRRRQRr/UordC80iRIOW52CLk9OZOM1iGm2v4fkmvdRkk+iI7LBbq2xNqcyWbyABGSOZOeYAAqZqS/h3WJxLlrGw+rVMkK82SCTjrkhjy6qijzq61TQY0sp7aBUiMkMxSNfCWbYxOFzk8gM4oKe94F03AKWybT0IeTpy6Nv+Bz76+XWirNDFDNPcSJEzbPrWDBWx4CR7YAHLPMete+Ezv0y1ZfKPH6LFT94qT+/pmgqoOGlgObW5u7ds+0sxI+BU8mFXOn9pF7p5H4QAurXODcxLtkj8syRDkR7x9pPKuTZx+/LpXa2G44IGD1B6EeYI6c/TzoNTsb6OeNZYnV43AZWU5BB8wa71mfZlIbS+vNOUkwKFuYATnu1kIDp8AxGPgT5mtMoCiiigKKKKAooooA1n6Jt4nB/L00/dP/AGVoFITjPEsfu05v/fxQPtFFFAUV4llVFLMQqgZJJwAB1JJ6Ck657Y9IjYqbtSR5qkjr+kqEH5Gg99qUe60iUcybu1A+JmQU40tWev6dqwRYriOYxyJMEDYcNGQykowDYBx5Uy0BRRRQFeJlypr3Xw0CRwLJ/wDUdYX0nhb9KIf9NPFIPB/h1vWV8iLVvn3TU/UBRRRQFFFFAUUVCuLWYzxOk22JQ4ki2Ke8LAbCH6oVIPTIOfnQJ2pdmUzTTG2v3tLeZ+8eGGJAe9IUO3egg89uceRJq34U7PLXTmaSPvJZ3GGmmffIV5cs8gBkeQ+OaZ6KDH7uybRJZIpkY6bLIXhmUbhbtJ7UUgHMJno368nFs+mny5gjPryPTB8xitHliDgqwDKRggjIIPkQeopF1Ls4uZ5mJ1KaG3XlDBbIsIjQdFyD4gMY6fZ0oK+404qM4/7Vwitjn5/9qu9O0a4tkliupxcKGHcSkASFCOYkx5huQPn191LfGF49vZ3MkXtqnIjyDELu+IBz8hQSuy9fpOqaldrziQJbI3kxTBfB9MoD/OFanSp2XaJHaaXbLGQ29BK7D8aSUBiflkKPcoproCiiigKKKKDnNMqjLEAZxzIHPy6+dfUlDdCD8Dmqji+3he1cT2r3aZGYkVXcnOMqCy8xnOQc1mi8D6asRuYo541e5itu6EkkUlu5lWGXcRIwY5bcPl5Gg2RmApKhtyeIu8/FGnYz5ZNwfPy6V7Ts0CDEWoalGPT6TuH2OhqRY8DyxNu/CV8xIAOfo5JAztGWgJwNx+00DXUbU9SjtonmmYJHGpZmPQAfrPkB5nlRY2jRrhpZJT+U+zP9BFH3UidoMJ1HULLTMnuSDdXIBI3RRnai8vItkfMHyoKeCyu+J37yYva6UrfVxDlJcYPtMemPfzA6Lk5atD07g2xt0CRWsCqP9WpJ+LMCzH3kmraGFUUKoCqoAAAwAByAAHQAV7oFy47PbBp4p1t0imicOrxfVEkeTbMBgfMHy5eZpjoooCio9pAyb98jSZdmXIUbVbmEG0DIXoCefqTXSZCRyOKDpRSlc2Oshj3dzYsueQeCZTj3lZTzrpaS6wD9bHp7jzKy3CH9ExN+ugrOF/8Az7Vv9na/+2afKQeB0Z9W1iVse1bxcumUiO7BPvIp+oCiiigKKKKCh4s4naxiLpbT3LBS2Il8KhcZLOeSjn5AnAJxgE0r8NtqupSx3Ul1BbWqsGEFsUnLqCMrJKCV5jlyPyBrRqVuLtB7uyu3sI1humjLCSFFSRmQh8blGWJwRz9aBprxNu2tsxuwdu7ON2OWcc8Zqk4H4hW/sLecOHZo1EmPKZQBICPI7s/Ig9DV9QQ9IacwobkRrPjxiIsUDZPslueMY61X8Z8WxaXavcS88eFEHIySHO1R9hJPkAT5VeVmfHtura1pv0o/4MEkMQPsG8GSob3n6vGepGPWg86Lql5NbK98AJmy2FXaVQ+yGH5XXPpnnzzXOY95lWAZSCCp5gqfLHnnnV1eJzJ8/wB+tU0gy3Lnj7POgrrGK70Yd5Ylp7Tm0tm5JZB+M0L9Qep2/wDEemocPcQQ39ulxbtujcfMHzVh5MDyI/ZzpPt4xEpeQhUVSWbyCr4ic+XIZqL2IbpI764C7Le4uneFMYAXnuIHpzVfih9KDTKKKKAooooPMhwDWQa/eGKDWUH4l9azj4yG0Y/elbAwrHOMLchNePkHsj8wIT+0UGyCil/Xdali5xkBehBt5pzn/wBJwR8xUfTNdnlYAvHz9bS6iOf57YoGikUDu+Jct/ltPwh9Wjlyy/HHOnoUq8d8PTTiG5tMfTLRzJEDyEisMSQk+QdeWfUDpnNA1VE1a6kihd4Yu+kUZWPcELn0DEEA4zVBwt2jWt83dEmC6Xk9vMNkoYdQM+38ueOoFNVB4iclQSCpIBIOMgnyOOXKiaIOrKc4YEHBKnB5cmHMH3ivdLXEXH1vaSCBVkuLpuYt4F3yYPm3kg6HLHpzxQZpxBoMHfXKQmbFntNzc3M7SMhcZRYYWkCuzZGGk8Ip2btOSCJDJaaht2jEjxw4fkMNuE2DnrkcudJmryXcN+9zcxxwR3CfSprdZO8furCNgiyMAFxI7omBnPT43XB/ZXYPZWs1xao80kSu+WfGX8Q8AYKORAwBjlQTD25Wf+YufmbYfruK7DtntT1t7n5fRj+q4NWMPAWnKMCxtfnErfeQTXRuz/TD/Ebb5RKP1CgVuG+0TTrWW8kkknBuZzKQ1u/gG1VC5TcDjBOR60yJ2v6Sf44g+KSg/YUrlL2ZaWf4lD8gw/U1QZuyLSm/iij82SYf89BcL2raWel2n6Mn/RXpO1LSz/HIh+duX9YFUC9klgv8H9Ii/MuJR+smvf8Aezj8r7UlHoLo4+9aBmtO0DTpWCR3kDMSAAHGST0AHmatrfVIpJJIkdTJFjvE/GXcNykj0I6Hp19KVdL7OIkOTd6hJ7mu5QD/ALvafvqG754mjRRyj045Pnzl5ZPn5dfWg0CoGt63DZwtNO21FwOhYlicKoUcyxPIAVPqPqFpHNE8cyq0bKQ4b2Sp65oEDs82/hLUGtvDbSiOR4W8EkN0ch1aInKE+JsgFTyAPLFaPWR32hzaFcQ6gJDPbhvo85wS/wBCbb3Lufx3ibw7vNVjHLnVte8fXWoyNb6LGGVTtkvZRiFD57AR9Y3yPwIOaBw4h4rtdPTfdTJGPIE5ZsfkoPE3yFIsnF8GuFbeSKCKykPJ7maNLiRjyj7iENuV9xGGPkTyPSudr2DRSTNNqF3PeO3/AKYPuJ3MxHoAVxXtNX0PTJu6srX6RdL+LbRGeVSP9axOD64bI55oJEMTWLQ2d3OZZJC/0eQqwZ4kCna56d4MnnnmMefKpUVqM8x55rjqcE+td3HNp9xaKjd5FdNLEskMgBwe6BLHJwCv3jANWXD/AAndBg9xfJPH6RQJHv8AQmQMSP5mPjQJPF91JqVwuk2XViDdSD2YogRlSfXoSPXavma13SNKjtYI4IV2xxqEUe4eZ9SepPmSai8P8LW1grLaxCMO25zlmZm9WdiWPzPmfWragKKKKAooooOVzcCNGds7VBJwrMcD0VQST7gM1k3GvGOn3FpfRQvKZ7ja20wXALPH3QAGYxjwxKOfnWtzRBlIPn++aT4eArhXz+Fb3GemIc49MmMj7qCPbdm1lcgTmW+dZPEveXFwpAP8ltrj51UXfGOjaG7LCZZ7j2WVJJJyPcWdyi8+RA5j0rr2w8QzWdrBawysHuS6tKcd4IowC+NoADNuAyAPP41g+0JyUAfv60Gq3/b1eSf4tZRxjyaZyx+O1dv7aW7ztP1iTrdrHk+zHEnL5lc/fSkkvvNd0Xzz60FnLq811/jsn0rlhGZAHRvIrKuHGPyc7fUGtV7IuOJZZGsLpzI6J3kMp9pogQCr+rLkc/MZz054/AABuYhVHmTgU58KQXVnqRnW0lnW2iUSrGV7wLcqWVlQnLjCnkKDf6y3XNLutGTUr2KaERvIZlHdbpneUoojeQ9I1ZjhRz59RTrw3xtaahkQS/WL7cTgpKhHXdG3Pl6jI99RO02KJtKu++JVAm7K4zvRlZAM+ZcKvzoM349ma8nuNvWeaDSosfyWE10fgJNiZ9xrYAAAFUYVRhR6Ach91Zfo2lsNU021fmbG1e6nPmbu5PjJPmdzKc1qWyg8AV0FelSju6DmRXjbXZlrztoOZWvIHOuuyjZQdrc0i6Ge94lv28obWKL5vsk/Yae4VpE7LvrrvV7rr3l2YlPqsAIH3OKDQ6Qe2nVni07uIs97eSLboB1Ic5b7QNv8+n6kLtG0S5kubG7ijWeGzZ5XiMixMWwpVw7eEhducHHT38ga7XQYls0tHUPEsSwkHoyKoXmPfipVhYRwRrHCixxqMKqgBQPcBXjSdUjuoI54jujkUMpwRyPuPQ1LoIWs2bzW8scbtHI6MqOpwVcg7WB9xxSr2PzxSaahSGOGVWaOcIgTMyEhiceZBBx0GcDAGKd6QeCFFtq2rWucB3ju419RKPrT8A+0fZQP1IXYqxGmlD1juJ0x6YcnH9Kn2lLs80WS0W+jdSoN9M8efOKQRspHqOePiDQNtFfM19oCiiigKKKKAooooMZ/8QcREunv5fXp8yIsftrIHU1uvb7ZZs7acf5G4Xd+Y4IP3hftrKp9PXJ5YPu6UC+oxyqdaRbjzIHrk4AHqT0AHqa5TIAeXrTv2LQF9VAHNUgkdvMEEog/XQfbbQLEz6dA13bTB5mluNkqd2qRKCsZORnexx7+eOma2LXOCoruQTrLcW820L3tvKY2ZBkqGGCrgZOMjzqfc8M2kgPeW0D567ooz+taX+z2X63UYohstoLnuoYx7KFUUyhfMAuS2OgzyxQR7nsqSWRZZ7y7lkjHgfMKSq3kRKkQfl6Zx8aTrLii91NLC1nSMxzXEeX3q0rLa7ZZ+8RPCvMLyIUjIBGa2ysq1nVcy6tfr0s4zY2wH+kSYMrAfld46Ly64NBP7NB9KudT1DqJrjuYj6wwDaCD6HK/Na0ER4qk4K4e/B9hb2/4yIN/+0bxP/SY/ICrkmg6LXxhmvqLWVdq+stFfW0c7zrZFC7rAWjdvbV37xTlu7BRjHjoxPPyDUGjNAGKSrXsmsHVZElumVgGVhdSc1IyCCD0INQuK+/0IRXUEsktksgW4gkJlYI+F7xZXJcEN+KCFyV5dSQ0XbXNxXq3uBIiuhBVgGUjoVYZB+YxX3Zmgga1qgtbWe4bpFGz/EqpIHzIA+dL/Y9pZg0mAv7c26dveZSSp/Q21E7YZGezhso/4S9uI4R+YGDMfgMLn4092tssaKiDCooVR6KoAA+wUHWqHj2fZpl83pbS/aUYD9dX1KHa3MV0e8I6lAv6bov7aCd2eQbNLsQf9HiP6Sg/tphqHo9p3NvDH+RGifoqB+yplAVnHZb/AIXd6nqJ5iafuYj/AKmAYBHuOU+a0z8fax9E026lBwyxME548bDauPfkg/Ko/ZnpS2ul2sSkEiMM+CD9Y/jcZHLILY+VA0Uk8Fa7Ne3+pOXY20Mi28K8tu+MN3rA+pOD8GHuq74014WNjcXHnGh2e+RvDGP0itV3Zdw61jpsMcgIlfMsueveScyD7wNqn82gbKKKKAooooCiiigKp9a17uJbeBVzJc94sbH2BJGhcB8c8EA9PSrikvtEysulSDqNQiT5SrKpoI/EXCepajbyW9xc2aRSYBCW8rEYIYEM03UEDypK7QeHG061i754ZWkkEYkWMwbQI3JLAyMrFiB0C45+vLcazjtwila0tO4/hvpsQj9n23WVVB3eHBJA58vWgwmRD+/nWq/+H7T/AK2+mI6CKJT8dzt/yUi8S6ctteXEHhAjcYC+ypdEdlX+SrsQPditc7ELExWlzuBBa5JGRjK91Bg/DnQaNSV2WRnubyRus1/cv8t4T/kNOtLGr9n1vcAbHuLYgsc28zxZLszsSuSpJZ2OcZ59cUDPWP8AaRxfHp+pfV2qNK0KM0jEkMd7GNu79guhXIcjIyRTRD2ZyRnKarqYHo0yuP6SYpC7VOEZpbmCGN7i9uO4eRi3dB+5R1CqFREB8Tt6mgZeA+LdV1WCSVJLFTHIY2V4ZvJVYMGWbz3dMeRqUeMb9GhD/QT3ty9pnbcLsuE3gKwLHkxTAI67lPQ1V9h/D13ZmZpo9kM6KwByGSWJmTYyEAqSrZ6fi016twP34vkDbBO8VxE4xmK6jULvA69YoyfXcRQW9kL7cvem1C/jbBKTj3EkfqpW7btJEmmtOB9ZbOsi+9WISRfzSrcx/JFTNO4ovrTK6rAuwY23VsGkjbLKoDRjMiMSw6DBz0GK59pmsRzaJM8LCUXCpHFs8W9pHVQFA5k9eXXkaDh2J6gz6e0Lkk2s7wAnr3Y2sn3Pge4CmbjXThcafdxMM7oXx+cFJU/JgD8qpOyvh+a0tpmnTu3uJ2m2HG5UIRUDejYXJHlu9auONNQEGn3cpONsEmPzipCj9IgUCD2eavrMum2zW0di8KoY1715hIRGzJzwNo9ny8sUyLda+f8AIaaPjJOf1CpXZRpxt9Is0YYJj3kf7VmkH3OKbaBOsOGrye9gutQNsPoyOIo4DIy95LtDOxkAxhQQAAeuc8qcaKKAqq4o0sXNrLGd3MBhsCFt8ZEiYEngJ3IOTcvXHWrWlTtUuzFpF6w5ExFfk5VD9zGgjx8biz00XF2tyxjYLJ3kcUc3ifZvMaNs2+IdDz+NFxb64xzFcadsPNT3M2Sp6ct7Dp76V+I1D6A6s3i+iRN81WJ/1imzTNZl/BumTIQBJ9FWXIz4ZQsZx6Hey86Ct1/RL6ayuU1Ke0MHdscxW0rSKwGUdRv5kNzwASfIjNLtolhDLE1nZXkN80mDbxSmJwoRZQ0is5iCMjL4T+UV6qcanoGpG5toZmAUyIGIHQE9R8jVW3FC95KojAfdLGrZHiNvGsni5A4y7DGeWD60FRqHENxOFWXRblwrq4BkgI3ocqfbwcHnzqWOML49NIufnNbD9b1L4e1+S4mQPgLJZW9wFA5CSQy95g9cY7sY59Pfzna1xElq6K6kq0c0rMPxUt1Vm5Y5k7hyyKCJwzxit5NcW7RNDPbbO8RmVwBIMrh15E8uYFMVZjwpcAcSagACBPbQzLnrgLCPt8R+ytOoCiiigKKKKCNqN53MTybGfapOxMbmPkBkgZPvIrNNa45a7MG7Sr76mZJ1/g1zJHu25znlls/KtSdAwIPMGs81vs/YOXW+vgG54WVFA93KOgD2qXQ66PeY9xUn7AKp+KOO57yFVGlX6yRyxzRsYwwWSJgykjHPz5e+vF1wYD/G79vjct6e4AVUvwpj+MXg/wD2XoE+bTrl5i8tnfDexZyIGZssclscsknJ5mtcse08wxpGmlajhVCj6oAkKAozz64ApQ/uVXP+MXn/APQ9ejwyw6Xl8vwuGPL5igdR2tOf/tWo/wC6H9dH99xh10rUgP8AYj/qpGXRrlfY1K9HxkLV2/BV356pe+7xf20Dp/fmgHtWWoqfQ23/AM6RuK+N5Z71rqzhv42+jRwofo5B3LcCWTJ3HClBjzyeXTnXKbQLnP8A5jdn+fz/AF1yOg3BwDqF3+l/bQXsvGCOxJh4gIJzgPsGP5jA4+dUWv6jHNLb7NP1Mwp3hmWczzNIxTbD7UpG1X5kcvnXw8Pz+V/d/pZo/AE//wCQu/0v7aDja69dQw2scCatEFYfSFjjhVNpHj7rbEPFnmO8zUu5vklKGX+6ImNt6YSEBHwRuUAYDczz68zXL+5yf/T7rJ9/9tfZOGp/O/uvmf7aCWmsKTyl4oz8UP7K8andLcQtFI3EjRsBuWSGJ1IBBGenmBXOLhiUdL+7H87+2pX9zU+OWpXn6Q/roJVlxtLEQDca3sGPCbC1zj4kHFXcfa3i4jxb6g8CwsrqbUd6026PY+VIGNofIGBk9PRbj4duRzGpXQ+OG/Wa7Lo18DldTmyPWGM/toHNO16E9bHUlHqbU4+581LXtStAIzJHdRCSRYlMtvIgLv0GSMep+VZ/d2l+bmzgbVHIunkTd9Hh8DRoGHLPPcTjqPnTZf8AZfPNDBHJemZo7qOcu8aJiNA+5VVBzLFh7R5Y+0NFpG7bJ9ui3X8ru1+2WP8Aqp5rNu3sk6akY6y3MSfc5/WBQL+tnGlSrz/xTGPhGv8AVTPoTbuG4GHWO3SQfnQEOD8jH91QtZsg8UsR/GR4/dzUj9oqT2WcQ20OkW0VzPBFIokRo5ZERhiSQYKMQRyxyIoGng1dtsU/zc9xGPzUnmC/0dtUixhbzn0Gouvynst33sRVnpmvWUTzn6balZZe8UCaPw5SNWB8XPLKzfzqLm7sJG3LdQKxljlYiaM5aLaBy3eartoKjhBCktiG6i0ntif5drNCgH2Bz8jUrjq13zQj8u2vYx8XijP/ACVLhS0WWN0uosJLLKV7yM5M4bcBg8vE277anXqxTTW8glj+qZyRuU7ldGTHX1IPyNAh8PNniNCPPS4yftj/ALK1Ws64ftu84kv5VxshtoYgR0zII5Bj5Ka0WgKKKKAooooCuN1aiRcH9zXaigX/AMAHOD0qFqPC4AyP3PlTbXwjNAkRcOE/H9xUZ+HJPyT9lPywqOgFe6DMW0Zs+yf7akRaFIfxWrQPoi5zjnXUKBQZpc6I4PNfiai/g5uWV/f+vnWm3NkHOelfY7JR5ZoMvGmNjOD9/wCuvjWLDnjGK1cIB5CvpUUGVjSmJ5A/fXV9KfPskZ9xrT8UMoPXnQZidKZRnHxoSxY8sf8Af0rSZ7RXXaQMVHg0hF8s0CKujueinrz/ALK7DRJAM7WHyI6VoCRAdAK9UGO8WQmGbS52GNl9GD7lkwD/AMFbFS1x3ws1/brHGVV1nilDHyCOCx5DmdpbA9aZaArOe1he8udIh/Ku+8PwhAJ+5jWjUscR8MtcXlrc5BW3SYBeeS83dqD8Aob5kUFXd2W7JH7/ANdLl/wzBKcy28Tt0Zig3H54yafrfTmbPu+VfZNDZhgjr76DNhwdZHP+Cxcv5OP1GvA4JsT/ABaP+kP29eVP8mhFSSR+/wAa+2+ghs460Ga8Q8I2NvYXUq2se8RHY2WO1iQAfaxkZrReGOA9O+jW8n0O3LtFGxYxKx3MiknmD6161nhEz2d1CB4pIXVATgbyDs5/nAVecN2bw2dtFLjvI4Y0fHMb1RQ3P4g0E2G1RCxRVUtgsQAMkAKM464UAfAAV1rhbXscu7u3R9jFG2sG2uvVTg8mHoeddWcAEkgAdSfKg9UV8DZr7QFFFFAUUUnaw9zZW7Kbl3eeRIon7ve8eS29tqqd5EKb8YPiVj0OADjRShpvGUsn0UtGqJKqB3cSgfSCzxyRDCEI6umMSFdxcAc8124g4vezlffEBCkZcMd+ZWCSOURghjVhsxtdgTkkdOYNNFKjcUXInFoYofpLYYESOYu7KyNzOzdvBQrjHMHd6rXHTOOpJyjCFFhMsULfWEuHmiR8gbApVWfGc8xz5dCDjRS3rnFTW9zHEqrIpaFZMCTcn0iXukYsEMajJyATlsHpyJ78Oa5JcmRZkEMihT3f1gkQPvA3b0CsMqQHQspIbHTmF7RSdFqlxHpNzOJS88YuSryBeXdSSovJUAOFQeXM9a6rxTdG4aEW4YxusUjL3pUSPGsgYP3e3u1EkYOSG5sQOQDA2UUkwcYXFzLa9wkaRvM8Th33MWjiZ3wVUgKCPCwPjwD7LAm+4uuXjsLqSJyjxwyOrLtJDRqWHJgQRlcHl0zQXFFZ9q2t3sUl7HG7uoAjikKKe4eO3imeRiFAO9WkI3DG9FGPFinXT7hngjbkXMatz5DcVB546DNBMopDsuO54raBriJHklgimUoxG9ebXBwVADJGO8wORzipUXHcskm2K3MiAqSV7xi0MksiI6kJtH1ad74iMhsDpmgcqKQf7tryZIXihWNZXgZHcSBTHM2O7JaPm2Cp3JkYLYPIFnO/vhDBJK5Ud2hZiSdo2jJyQCcfAE+6gl0Ul2vGtxI3dLAgl7x0JcyxrhIopg2xo94yJNuCB0z7q8RcXTXTWzxqsUJnhjfxEyMZIBOVxt27AJFGc5JUnkOoO9FUOq8SmGSVAgbu1tTndjP0qaSE+XLbsz7845VUnjqYd3mCP/CCyw4kbk6TxQfWHZyU96reHOMEc8g0DpRSAeNZ7eOQyBZXSWcyIokJWGOQINrBNqKBnBkIzjHPBI6w8YXajaYklkeW62bRKfqraZoyGCREg841BxjGSxzyIPLLnrXlIgvQYqn1HW5VS17uJRJctt2ysV7s9zLMd21SSR3e3A9etU9rx6+1JJ4kjiZLeVmEhPdw3PfKpbKDJWREB8sSZ/F5g51ln9xesR2ncpdL3ks7SlgXAjEkdx3iMd2XRnMeCBlWYsByFOk+uziyjnW3Jkk2Ep427tH57mVVLsVBGVVc59wzVLY8Y3DLPITbshljjg2985YvBBLtVVi3vyZ25gEc84C5oFPUeyq9ikWSNldTIpnWF3jlmRgu/cGkSM7G37TkHDnPTB62fZLdxibJgkjkEkTQmSaNpY2lLRySTgt9YoVMeEjA2kdTTLp/G1zIWlMcYi7u2PdlmDrJNNLA/PZz8SE4Pko6EnE+84xkSVlESrEkzRvK5kKDb3G0Eoh7st3rHc2FGzrz5Apng7iDdGRfxoI2UIocsvdg9HAiQOVA5kjxZxyxWhcPrebXa9MQdiNqQ5KIoUA+NgGbcwLcxyyBk1VcRcST2ty21UeBLVpWUkqxcOFGDtOBzA5nABJ8qtdF1WSR5oplRZISuSjFkZZF3KRkAgjBBB9AfPAC2ooooCuUtojMjsoLJnYSOa7hg49MjlXWigopdOs0ul3Qosu15g+3C+FgXbPTeGl3c+fjJHnXaWyspHWdhAzN4FclSGJBXA54ZipK+uCR0NeeLrTvLVxyO0o+CrsGEciOUIRWYq4UqcKeTHkehSoOE5roPL3KiOVrhe53mHwSmLDqXgLAN3ZydityVhmgY400ogQAQeKZlC9D30QZW59QQoKg5xjwjkcVa2lvaEIFSJS+yRUKqrbkRAh2dQyIFHTkAKXouEJY50cQQMI7qSXcWAZ45xJ1+r5NGWU4JOcZBHSuOncAyxxIp7oSqbP6xc7lW2ijjk2tsz1D7R5g88ZNA0yabaXEveFIpJYyozyZlaNtyZx0KtkjPMEnHU15sLO1tmKQoi95kttGRhM8mb8UDLYHT2sedLvANkyzOe6VEjtoINypKgd42nLHEsSNnDKSMNjdjcTmo+ocDOsAIEQKm6eQhWbvO+k7xFIRC7goNjDBOGIAagYYprCCNbdBCIZhIcDaYiPD3m452+LeOvXNebTSNPlldUjiaSD6pxz3DwggHPtYWXkTnG4jIORVBovDj3MrzvBEkbSzsEKtg95b2kQZVeJTjdFICSq58sg5NxwZw7LZ94JEiJdYj3itliyQW8TqQUBxviZ8557hyzmgkTR2BnERSLvEUS5AUCMQbUUkg+EqJcAH8UkdKkWmj2v0RbY7JYNgB3FWEgY53N5He2TnoSTSonA9ziMGO3+pjVT4z/hLJcQTEv8AV+HeI2JyW8Tc8jOesnAEspyxjiSUytKiEnZ4lktghCgHZNulJ5eJ2xnOaBtS3tow0YES97hGXK+MhRGFI/GOxNuPRceVR7OO2tbhow4E1x9YFOB4IliiCry5Ko24HUlmI88Lo4DlMchfuDPJFHlufhuPpE9xMVOzIXdKNp6+EZAxVnxZw1JdSK0Yj5289uWY4aMzd0UkHhJbb3bDAIPj5HrQWWn6RZgBoY4iE3hSuGC78CRV67QdoBUegqJY2un3DIEjj326xqF27WjQKkkaleXhUMpA5hT6Gvug6PJG88jxRQCVY0EUTblBiEgLk7FGW3qvT2Y0+AqOH9FuNNXAgild1tY96McgrHbwSg/V52KI3k3Z54AwDQS54dOjtppjb/U7yr7Y2JJjkI3Kq8wokBYMuOfi99ebfVrKDvrZldu8djJvjyrtM9urKfIhfpUKY8gMfimrfirTpJ7SWKEIXcAAMxReoJ5hW9PSq/iLhyW5lhkTYu1AGBY+19IspjjC8xtgcZ5c9vrkBYx6TZ220hIYySdpOASzKFbmTksUUA+eFqLdWenWxMzpAjW6oSQBujVRsjO0cwduFBxnHLpVL2hae7M5SNZmmtngRGSVijls7kKxOgLblzuKfwanOAcR7vgGV/pClUZm79o5Gl5EzvvVWjEOeWFUkswGxWHoAbr3S7SZkmlSJyANrtg8lJdefQ7SCw9OZHnVZpnD1jHFsZUJmLgmUAO+JGcgA8+T4YbfRT151J1LQvpK2YeKILFKJJIjhlA7mdAFG3DENIp6DoT5Uoajw7LCRF3aSvK0e3CykxhbyWYlWEJjAKyAtlkwUz4uVBfmHSmg7xo4RHGzKQyjKl5dh3L1w0i5yepG731Z3egWJVpJI4drt3hckAF2yNwbOAW3HJHtbjnOaX7zgORogFWDftnLZ5B2kuoLiME7OfhiZST0LdDV1q+kySfRHWKJu5J3QO2EG9NgIYIQSmSB4fZZsc8AhMsby1njtnXYAUEsCthWVChXKqeYwjlTjoCRXHUNAtpYTFhEQrFG23aMwRtuWL3IRuX4McUuadwPPGkUTpA2Pohabcd8YtVhWSNQUyyt3bgHK8pnyPyuUPZ3OqoC8R8LI/NuawRvFY48PVQ29v5ROM0DrdW8F0hV9kiBueDna6+8HKkZ++qi2sdMuI0kRYCkmxEIwuSmNigcsMAAB545dK7cPcOm1dztjVGht49qchvhEoc42gYIZQD548sUsxcDXCw933Ns31D22S2Au45FwB3fUjG5ev1SeI9QDFqmm6fbJmWGNIxEyE7PAIgc7TgYxukJA9Scedc9TsdOtYo5Hhj2ByVKLuyxG9mOPaAEW8k59jPWvHFfCsl0qBSjbIJo8yZ5u/c7D7J5ExnJ8sjkavNOWTBEkUcagLsVG3YyPECNgAweQxnI9KDzLpkNz3cksILbCAHXxBZANyMPQ8sqcjI91ddO0qK2UrCioCcnHm2AMk9ScADn5ADyqXRQFFFFAUUUUBRRRQFFFFAUUUUBRRRQFFFFAUUUUBRRRQFFFFAUUUUBRRRQFFFFAUUUUBRRRQFFFFAUUUUBRRRQ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" descr="data:image/jpeg;base64,/9j/4AAQSkZJRgABAQAAAQABAAD/2wCEAAkGBxMSEhMUEBMSFBQVFxsaGBAXEhsVEhIbGRQbFxUVGxUYHyohGBomGxUWITUhJS43Li4uGyAzODMsNygtLisBCgoKDg0OGxAQGywkICUrMC8sLDAsLSwsLCwsLCwsLCwsLCwsLCwsLCwsLCwsLCwsLCwsNCwsLCwsLCwsLCwsLP/AABEIAJwBQwMBIgACEQEDEQH/xAAcAAEAAgMBAQEAAAAAAAAAAAAABAUGBwgBAwL/xABJEAABAwIBBggKCAUDBAMAAAABAAIDBBESBQYHITGRFEFRUmFicXMTIjIzNHKBsbPBFyNCkpOhstJTVHWC0RY1whVDovAkJWP/xAAZAQEBAQEBAQAAAAAAAAAAAAAAAwIBBAX/xAAmEQACAgIBAwQCAwAAAAAAAAAAAQIRAxIxITJBBBMiUTNhFFKB/9oADAMBAAIRAxEAPwDbVZUPe8sabAeztJXgpjz3b17D5yT1j7ypCrwYI/Bjz3b04Mee7epCLlnaI/Bjz3b04Mee7epCJYoj8GPPdvTgx57t6kIliiPwY8929ODHnu3qQiWKI/Bjz3b04Mee7epCJYoj8GPPdvTgx57t6kIliiPwY8929ODHnu3qQiWKI/Bjz3b04Mee7epCJYoj8GPPdvTgx57t6kIliiPwY8929ODHnu3qQiWKI/Bjz3b04Mee7epCJYoj8GPPdvTgx57t6kIliiPwY8929ODHnu3qQiWKI/Bjz3b04Mee7epCJYoj8GPPdvTgx57t6kIliiPwY8929ODHnu3qQiWKI/Bjz3b04Mee7epCJYoj8GPPdvTgx57t6kIliiPwY8929fOSN7PGa9xt0/8At1MXjthSxR+oMotLRi28aKlCLXtozsyxh85J63zKkKPD5yT1vmVIWWaQREXAEREAREQBERAYRnNpHhpJ3QNhfK5lsbg8Ma0kA4RcHFqIup2bGflLWuEYxRTHZFJbx/UcNTj0beha0hhZW5bLXAOjlqXhwuQHMZivrbr1hm3sUnSRmWMnOjlp3P8AAvdYEu8eF4GJoDhrNwCQdowlen24dI+Tz7z6vwbrRY7mFl01lHHI8gytJZJ0ubsd2uaWu9qyJedqnR6E7VhERcAREQBERAEREAREQBERAEREAREQBERAEREAREQBERAF47YV6vHbCgKcIgRXJljD5yT1vmVIUeHzknrfMqQosogiIuAIiIAiIgCq85sqClpZ5iRdjDhvxvPixj2uIVotT6Y8vhzmUjDqZZ8p4r28RnsBLj2tW8cdpUZnLWNkbQpk4yVskxuRDHt5XyHCP/Fsi2PpPpWyZMqcVvEaHgniLHB28gEe1fDRZkA0lE0vFpZz4R4O1oIAY32NA9pKi6Y8pCLJ5j+1O9rB2A+EceyzLf3BalLbL0Mpa4+pQaEnnwVUOISMPtLCD+kLZS17oXpC2lmkI85LZvSGNAv94uHsWwlzL3s7j7UERFM2EREAREQBERAEREAREQBERAEREAREQBERAEREAREQBeO2Ferx2woCnCIEVyZYw+ck9b5lSFHh85J63zKkKLKIIiLgCIiAIipc784G0NM6U2Lz4scZ+287B2DaegLqVukG6VlfnznjHQx4WkOqXjxI9obxY38jeQcdu22A6Ns1X19Qampu6Fj8T3u/78l8WHpFzd27j1Rsy82pcrVMktQ9/gwcU0v2nuOyNp4j7hblC3zQ0ccMbI4WhkbBZrALABWnJY1quSMU8j2fB91obSvlo1dcIYvGbB9U0D7UjiMdum+Fv9pW2898ucCo5ph5dsMfH47tTNXGBt7AVqbRLkPw9U6okuWU+sE68crr4bk7bC7u0tWcCpObO5XbUEbWzbyUKWlhgFvq2AOPK4+M93tcXFWSIpt31KpUERFwBERAERYxVZ/UEb3sfMQ5ji1w8E82LTYi4byhdUW+DjaXJk6L4UNWyaNksZux7Q5rrWuCLg2OxfdcOhERAERY3X59UMMj4pZi17Dhc3wbzYjaLgWK6k3wcbS5MkRfGjqmyxskjN2PaHNNrXBFwbHYomXMtwUjGvqX4GudhBwl1zYm1mg8QKU+Dt+SxRU2Q86KWsc5lNIXuYMRGBzbC9r+MBxq5RprkJp8BERcAREQBERAEREAXjthXq8dsKApwiBFcmWMPnJPW+ZUhR4fOSet8ypCiyiCIi4AiIgC0dpEyu+urhDDd7Y3CKJgOp8hdZ7h2us2/I0LZ+fuXOB0cj2keEf9XH6zvtf2txO9iwXQtkDws76p4uyDxWE8cjhrPa1hH3wr4vinNkcnyaijamauQmUVNHAzXhF3v43vOt7t+4ADiVuiLzN27ZdKuhg+mGiklyefBMc/wcjXuA1lrQ1wc63GBcbO1YDmJn7FQw+Blge4Yi7wsZaXEu5WutsAAvf2LeyxXKOjvJ0zi51OGE7fBudGD/a0gfkrY8kVHWSJzhLbaJTDShk/nTfgn/Kiy6WKMGzYqpw5QxgB6fGeCp/0SZP5an8UftUuPRdk0f8AZee2eT9y7th/Zysv6Me+lym/l6jfH+5XmbWflLWv8GzHFKfJjkAGOwucLmkgno29CnfR1ky1uCt7fCSX34lrDSRmZ/0+Rk1MX+AedRxEugkGsDHtsbXB23B17FqPtzdLoZbyR6s3Uix3MPOHhtK17vOsOCTiu4AHEOhwIO9ZEotU6ZZO1aC5uzl9Lqu/k+IV0iubs5fS6rv5PiFej0/LIZ+Eb4zM9Ao+4j/QFcqmzM9Ao+4j/QFcqEuWWjwgiIsnQtIZ35rVslbUvjppXMfK4teALOHKNa3eokmVIGktdNC0jUWmRoI6CCdSpjm4voYnBSXUj5swOjpKZj2lrmxMDmna0hoBBWJaaPRIe/Hw3rPo3hwBaQQRcEG4I5QeNYDpo9Eh78fDeu4+9CfYyh0KekVPdD4i28tQ6FPSKnuh8RbeXc/ecw9oRfiWVrQXPIa0bXE2A7Sdiif9Yp/48H4rf8qVFCci8a4EAg3B2HiPSvVwBFCyllaCnF6iaKIHZjeGk9gOs7DsVV/rnJ383Hud+1aUW/BxySMiRRaDKMM7cUEscrecx4cB222KUsnQvHbCvV47YUBThECK5MsYfOSet8ysF0jZ8TUcrIKYMD8Ae+RzcVgSQ1rRs+ySSVnUPnJPW+ZWpdNMVquB1h40Nr8ZLZHbfY4LmJJzpjI2o9Cu+kvKP8SL8FqfSXlH+JF+C1Yei9ftx+jzby+zNabShXtcC8wyNG1hjDcQ9ZusHp/JbSlztpI4YpppmRiWNsjWE3kLXC4sxtyfYOJc8LIs8fIyd/T4Pe9Tnii2jcckkmS888vvypVRx07XlgOCGO1nPc7ynkcV7exo121rd2aeRG0VLFA3WWi7nc57tb3bzusqvMzMimoR4SPFJK5ovM+xLQdZa0AANH59KyteXLkTWseEXxwa+T5CIiiVCIiAIiIAsM0uVcbMmytkGIyOayMXtZ+LEHf2hpPTa3GszWt9ObTwOA22VAueT6qRUxK5oxk7WVWhGmcGVchHivdE0HlLBIXDdKzetnLENFUzXZOiDBYsc9rh1sZdf2hzT7Vl63ldzZnGqigubs5fS6rv5PiFdIrm7OX0uq7+T4hVfT8snn4RvjMz0Cj7iP8AQFcqmzM9Ao+4j/QFcqEuWWjwgiIsnQud8+R/9hWd85dELnjPn/cKzvnL0en7mRz8I3hmj6DSdxH+gLFtNHokPfj4b1lOaPoNJ3Ef6AsW00eiQ9+PhvWIfk/01PsKHQp6RU90PiLbVRO2NrnyODWNBLnk2a0DaSVqHQ5O2OaqfI4NY2AFzybNaA/WSVW5/Z6urXmOIllMw6m7DMR9t3RyN4tp17KTxueQxCajA/Ofuejq53g47spmHU06jKRskePc3i49ezI9Hej/AMmqrWcjoqdw9okkH5hp7TyL66OswsOGqrW+Ntip3DyeSR4P2uRp2bTrtbZy5kyKK1iIQbe0gsC0jZ8Gl/8Aj0pHhyLuktcQg7LA6i87ega+RZtW1LYo3yP8mNrnHsaCT7lzc58lVPdxvLPILnixSOsPYCbdgXMMFJ2zWWbSpE7I+QqvKEjzE10jr/WTvd4oNtWKR2sm1tQudmqyyg6Jau3n6bFzbvt97D8ltTIuS46WFkMIs1gtfjcftPPKSdanLss8r6HI4VXU50rsnVeTZ2l4fBIPIlY7xXgHXhcNThsu0+0Lbej7PEVzCyWzaiMXcBqbI3Z4Ro4te0cWrlVxnbkVlZSyxOAxYS6N3Gx4F2uB4uQ9BK0PmvlU0tVBNfCGvGO+rxHG0gP9pPtAW+mWP7Mfjl+jpBeO2Ferx2wryHpKcIgRXJljD5yT1vmVrbTdB6I/vG27cB+S2TD5yT1vmVgummG9JA62ts418gdG+/5hqzj70MnYzTyIi9x4wsizx8jJ39Pg971jqyLPHyMnf0+D3vWXyjS4Z0XTeQz1R7l9V8qbyGeqPcvqvln0AiIgCIiAIiIAte6acpRsohA7XLM9pYONoY4Oc/st4v8ActhLSunQHhUB/wDwNj2SO/yN6rgVzRPK6gy70MQuFJM4jxXzHCeXCxrSR7QR7CtgKtzbbGKSn8AAI/BMLbchaDftuSrJdm7k2IKopBc3Zy+l1XfyfEK6RXN2cvpdV38nxCren5ZLPwjfGZnoFH3Ef6ArlU2ZnoFH3Ef6ArlQlyy0eEERFk6Fzxnz/uFZ3zl0OueM+f8AcKzvnL0en7mRz8I3hmj6DSdxH+gLFtNHokPfj4b1lOaPoNJ3Ef6AsW00eiQ9+PhvWIfk/wBNT7DT7JXAOaCbPtiaNj7G7QRx67G3LZSsqZJmpnMbOx0bnsD2g7bE6tY2HVs2hZdofyfHLVyOkYHGKMOZfWGuLrYrcoGzkWw8/M2hXUxa0Dw0d3RO6ba2E8jgLdtjxL0SyqMqIRx3GyPo6zo4bT4ZD9fDYScrx9mT2219I6QstXN+b2WJKKoZMwHEwkPjOrE29nxkHYdXsIHIuh8m18dREyaE4mSNDmn3gjiINwRxEFQzY9Xa4LYp7KmVOfr7ZOq7fwiPvWafyJWgKWofG9r4yWvYQWuABII1g2K6HzupDLRVUbRdzoX2HKQ27fzAWhc2K4Q1dNK7yWStJPEGk2cdxJVcHazGbuRZf64yn/NS/hx/sT/XGU/5qX8OP9i37hHIEwDkG5Y96P8AU17Uv7Gg/wDXGU/5qX8OP9ixuZrjiJBJNydW2+1dPuAAJNgBrJtsWP0+euTXi4qoAOveP2+OBq6VqOb6iZeL7kXeT5C6KJztrmNJ7S0Er7u2Ferx2wrzHoKcIgRWJljD5yT1vmVi2lqK+TZDzJIjvkDP+aymHzknrfMqn0gQ48nVY5Iy77hD/wDipx7kal2s58REX0DwhZFnj5GTv6fB73rHVkWePkZO/p8HvesvlGlwzoum8hnqj3L6r5U3kM9Ue5fVfLPoBERAEREAREQBaY04ZSifPBCyxkha4yOv5OPCWs7bNxe0cq2Ln/lx9FRSzRAGS7WtJ1hpe4NxW47XJstTaP8ANY5QmfU1Li+Jknj4jd08lg8tJ5tnAnlvbs9GCNfN+CGV38EbPzGp3R5PpWvFnCIG3GMRLgNxCvURTbt2VSpUFzdnL6XVd/J8QrpFanytovqZZ5pGzU4Ekj3AEvuA5xIBs3brVsElFuyWaLaVE7N7SRRwUtPC9tRijja1xbG0tu1tjYl+xWH0q0PMqfw2/vWL/RLV/wAem3yfsT6Jav8Aj02+T9i244n5MXkXgyj6VaHmVP4bf3rx2lahAvgqvwm/vWMfRLV/x6bfJ+xfl+iSrII8PTaxyyfsXNcX2d2y/RuNpuAeVc858/7hWd85dCsFgByBavzi0aVNRVTzMmpw2R5cGuL8QB4jZtrrOGSi3ZrLFtKjO80fQaTuI/0BYtpo9Eh78fDesyyHRmCnhicQXRxtaSNhLWgEi/EqbP8Azckr4I44nxsLZA8l97EYHNt4oOvxgsRaU7NST0owjQp6RU90PiLbywbR/mXNQSyvmkieHsDQGYrgh19eJo1LOV3K05WhiTUaZqLS3mz4N/DIh4khtKB9l58l/Y7Yem3OXw0VZ0eAl4LM76qZ3iOJ1RyHi7HbO23KVt2uo2TRvilbiY9pa5vKD81qaXRLU4jgngw3OEkvD7X8UmzbB1rbFSE4yhrInKDUtom4Fz/n3m2aKpc0N+okJdE63i22mPtbe3ZYreOQoZ2QRsqnMfK0WdIwkh9tjjcDxrbelfvK2S4qmIxVDA9h4jtB4nNI1tcOUKeOejKThujXmYekSNsbaeudhLBhZUG5a5o2NfyEbMWwjbY7c/GXaXBj4TT4Of4ZmHfda2yxomkBJpJmObxRy3a8dGNoIduCpfoxyhe3g4fW8M23+fyVHHHLqnRNSnHo0ZFpB0gRvifTUTseMYZJx5IbxtYftE7C7Za9ujE9H+brqyqZcfUxEPkdxGxu2PtcRs5LrIsj6JpSQauZjG8bIrveejE4AN3FbOyRkqGlibFTsDGDiG1x43OO1zjylHOMI1EKEpO5E1eO2Ferx2wrzFynCIEVyZYw+ck9b5lR84afwtLUx8+GRvYTG4A71Ih85J63zK+z23BB2EW3qXk34OXWm4XqyrK2j+uhlcyOF0zAfFlZbC4cVwTdp5Qfz2qH/ovKH8pNuH+V794/Z4tX9FCsizx8jJ39Pg970gzGyg9waKWRtzbE8hrG9LjfUB0a+QFbYlzCo5Y6dtQx0joIWRB4key4YORpA2knXyrE8kU0bhBtM+VFpVyfhaHGZlgNZhJGzqXV3Q58ZPmsGVcIJ2Ne7wbjxAWfbX0LGKnRXQuvgdUR9kgcB95pO8qiyjoieL8HqWu5GSxlvsL2X34V59MT8tFtsi8G5I3hwBaQQdhBuD7V+lzw7IOVcnEuibOwX8uB2ON3SWtv/wCTeJT6bSxXxjDJ4B5HG+Mtf7cLgPyXH6dvtdnfeS7lRvhFo36YazmUv3X/AL0+mGs5lL91/wC9c/jzHvwN5ItGO0w1vEykHTgef+ahV+fGVaseDaXgO+xTwuaSPWF3W7Cn8efke/HwX+mHO5kg4FAQ4NcHTSDWA5uyMHlB1k8RAHKsi0WZIfTUX1oLXTSGXARYsBa1jQRykMDvasdzB0dua9tRXMDcJvHTGxNxse+2rVtDd9ti2ktTajHSJyCbezCIiiVCIiAIiIAiIgCIiAIiIAiIgCIiAIiIAiIgCIiALx2wr1eO2FAU4RAiuTJ7X2leDquT79XvUpfqvpGuGI3B5RxqswdLt6kupvgsUVdh6zt6Yes7emossUVdh6zt6Yes7emossUVdh6zt6Yes7emossV+HQtOstaTyloJUHD1nb0w9Z29NRZN4OzmN+6E4OzmN+6FCw9Z29MPWdvXaFk3g7OY37oX0CrsPWdvTD1nb01FliirsPWdvTD1nb1zUWWKKuw9Z29MPWdvTUWWKKuw9Z29MPWdvTUWWKKuw9Z29MPWdvTUWWKKuw9Z29MPWdvTUWWKKuw9Z29MPWdvTUWWKKuw9Z29MPWdvTUWWKKuw9Z29MPWdvTUWWKKuw9Z29MPWdvTUWWKKuw9Z29MPWdvTUWWKKuw9Z29MPWdvTUWWKKuw9Z29MPWdvTUWWK+c8gaCT7OlQsPWdvX1paUPPjF29KoWfCKlc4AgakWQMaAABqA4kXPcZ3U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3551" y="-19677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Contact Information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023938"/>
            <a:ext cx="8291513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752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165444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8100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4800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2" y="5181600"/>
            <a:ext cx="328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2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Slide Title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6200"/>
            <a:ext cx="8820150" cy="66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6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Slide Title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579"/>
            <a:ext cx="8567761" cy="642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9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Slide Title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1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76200" y="1484531"/>
            <a:ext cx="922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Social Media in Recruiting </a:t>
            </a:r>
          </a:p>
          <a:p>
            <a:pPr algn="ctr"/>
            <a:endParaRPr lang="en-US" sz="6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2776" y="3244334"/>
            <a:ext cx="3698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Amy D. Cubbage</a:t>
            </a:r>
          </a:p>
        </p:txBody>
      </p:sp>
    </p:spTree>
    <p:extLst>
      <p:ext uri="{BB962C8B-B14F-4D97-AF65-F5344CB8AC3E}">
        <p14:creationId xmlns:p14="http://schemas.microsoft.com/office/powerpoint/2010/main" val="30061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6388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600200"/>
          </a:xfrm>
        </p:spPr>
        <p:txBody>
          <a:bodyPr/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Use it to:</a:t>
            </a:r>
            <a:br>
              <a:rPr lang="en-US" sz="6000" dirty="0" smtClean="0">
                <a:latin typeface="Arial" pitchFamily="34" charset="0"/>
                <a:cs typeface="Arial" pitchFamily="34" charset="0"/>
              </a:rPr>
            </a:b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Get the word out that jobs are available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Screen resumes for accuracy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Screen potential hires to make sure they “fit” your culture (using only publicly available social media) 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9" name="Picture 5" descr="C:\Users\mhall\Desktop\New-McBrayer-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791200"/>
            <a:ext cx="2705100" cy="8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600200"/>
          </a:xfrm>
        </p:spPr>
        <p:txBody>
          <a:bodyPr/>
          <a:lstStyle/>
          <a:p>
            <a:r>
              <a:rPr lang="en-US" sz="6000" dirty="0" smtClean="0">
                <a:latin typeface="Arial" pitchFamily="34" charset="0"/>
                <a:cs typeface="Arial" pitchFamily="34" charset="0"/>
              </a:rPr>
              <a:t>Watch out for: </a:t>
            </a:r>
            <a:br>
              <a:rPr lang="en-US" sz="6000" dirty="0" smtClean="0">
                <a:latin typeface="Arial" pitchFamily="34" charset="0"/>
                <a:cs typeface="Arial" pitchFamily="34" charset="0"/>
              </a:rPr>
            </a:b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507" y="1114485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SNOPA (Social Networking Online Privacy Act) and PPA (Privacy Protection Act)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Asking for passwords/access to personal accounts of candidates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Making discriminatory decisions based on what you find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Negligent hiring claims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2904"/>
            <a:ext cx="129222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3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788</Words>
  <Application>Microsoft Office PowerPoint</Application>
  <PresentationFormat>On-screen Show (4:3)</PresentationFormat>
  <Paragraphs>159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Executive</vt:lpstr>
      <vt:lpstr>Social Media:  Strategy and Implementation Are you protected?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it to:  </vt:lpstr>
      <vt:lpstr>Watch out for: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Information</vt:lpstr>
    </vt:vector>
  </TitlesOfParts>
  <Company>McBrayer, McGinnis, Leslie &amp; Kirkland, PLLC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Hodges</dc:creator>
  <cp:lastModifiedBy>Hannah Hodges</cp:lastModifiedBy>
  <cp:revision>50</cp:revision>
  <cp:lastPrinted>2013-07-18T14:19:29Z</cp:lastPrinted>
  <dcterms:created xsi:type="dcterms:W3CDTF">2013-07-10T19:53:07Z</dcterms:created>
  <dcterms:modified xsi:type="dcterms:W3CDTF">2013-07-18T20:34:58Z</dcterms:modified>
</cp:coreProperties>
</file>